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98" r:id="rId4"/>
    <p:sldId id="260" r:id="rId5"/>
    <p:sldId id="261" r:id="rId6"/>
    <p:sldId id="299" r:id="rId7"/>
    <p:sldId id="30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301" r:id="rId24"/>
    <p:sldId id="302" r:id="rId25"/>
    <p:sldId id="281" r:id="rId26"/>
    <p:sldId id="282" r:id="rId27"/>
    <p:sldId id="283" r:id="rId28"/>
    <p:sldId id="284" r:id="rId29"/>
    <p:sldId id="303" r:id="rId30"/>
    <p:sldId id="304" r:id="rId31"/>
    <p:sldId id="305" r:id="rId32"/>
    <p:sldId id="306" r:id="rId33"/>
    <p:sldId id="289" r:id="rId34"/>
    <p:sldId id="292" r:id="rId35"/>
    <p:sldId id="293" r:id="rId36"/>
    <p:sldId id="294" r:id="rId37"/>
    <p:sldId id="295" r:id="rId38"/>
    <p:sldId id="296" r:id="rId39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740" marR="5080" indent="-193675">
              <a:lnSpc>
                <a:spcPct val="100000"/>
              </a:lnSpc>
              <a:spcBef>
                <a:spcPts val="100"/>
              </a:spcBef>
              <a:tabLst>
                <a:tab pos="1463675" algn="l"/>
                <a:tab pos="2749550" algn="l"/>
                <a:tab pos="3197860" algn="l"/>
              </a:tabLst>
            </a:pPr>
            <a:r>
              <a:rPr sz="3600" spc="200" dirty="0">
                <a:latin typeface="Times New Roman"/>
                <a:cs typeface="Times New Roman"/>
              </a:rPr>
              <a:t>POPULASI,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3600" spc="190" dirty="0">
                <a:latin typeface="Times New Roman"/>
                <a:cs typeface="Times New Roman"/>
              </a:rPr>
              <a:t>SAMPLING </a:t>
            </a:r>
            <a:r>
              <a:rPr sz="3600" spc="150" dirty="0">
                <a:latin typeface="Times New Roman"/>
                <a:cs typeface="Times New Roman"/>
              </a:rPr>
              <a:t>DAN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3600" spc="90" dirty="0">
                <a:latin typeface="Times New Roman"/>
                <a:cs typeface="Times New Roman"/>
              </a:rPr>
              <a:t>BESAR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3600" spc="120" dirty="0">
                <a:latin typeface="Times New Roman"/>
                <a:cs typeface="Times New Roman"/>
              </a:rPr>
              <a:t>SAMPEL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1310"/>
            <a:ext cx="6972300" cy="3157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104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 MT"/>
                <a:cs typeface="Arial MT"/>
              </a:rPr>
              <a:t>Lanjutan</a:t>
            </a:r>
            <a:r>
              <a:rPr sz="2800" spc="-114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………………….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2800">
              <a:latin typeface="Arial MT"/>
              <a:cs typeface="Arial MT"/>
            </a:endParaRPr>
          </a:p>
          <a:p>
            <a:pPr marL="405130" indent="-392430">
              <a:lnSpc>
                <a:spcPct val="100000"/>
              </a:lnSpc>
              <a:buAutoNum type="arabicPeriod" startAt="2"/>
              <a:tabLst>
                <a:tab pos="405130" algn="l"/>
              </a:tabLst>
            </a:pPr>
            <a:r>
              <a:rPr sz="2800" dirty="0">
                <a:latin typeface="Arial MT"/>
                <a:cs typeface="Arial MT"/>
              </a:rPr>
              <a:t>Sistematik</a:t>
            </a:r>
            <a:r>
              <a:rPr sz="2800" spc="-1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Random</a:t>
            </a:r>
            <a:r>
              <a:rPr sz="2800" spc="-11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Sampling</a:t>
            </a:r>
            <a:endParaRPr sz="2800">
              <a:latin typeface="Arial MT"/>
              <a:cs typeface="Arial MT"/>
            </a:endParaRPr>
          </a:p>
          <a:p>
            <a:pPr marL="685165" lvl="1" indent="-215265">
              <a:lnSpc>
                <a:spcPct val="100000"/>
              </a:lnSpc>
              <a:spcBef>
                <a:spcPts val="5"/>
              </a:spcBef>
              <a:buChar char="-"/>
              <a:tabLst>
                <a:tab pos="685165" algn="l"/>
              </a:tabLst>
            </a:pPr>
            <a:r>
              <a:rPr sz="2800" dirty="0">
                <a:latin typeface="Arial MT"/>
                <a:cs typeface="Arial MT"/>
              </a:rPr>
              <a:t>mirip</a:t>
            </a:r>
            <a:r>
              <a:rPr sz="2800" spc="-9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dengan</a:t>
            </a:r>
            <a:r>
              <a:rPr sz="2800" spc="-9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Simple</a:t>
            </a:r>
            <a:r>
              <a:rPr sz="2800" spc="-8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Random</a:t>
            </a:r>
            <a:r>
              <a:rPr sz="2800" spc="-9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Sampling</a:t>
            </a:r>
            <a:endParaRPr sz="2800">
              <a:latin typeface="Arial MT"/>
              <a:cs typeface="Arial MT"/>
            </a:endParaRPr>
          </a:p>
          <a:p>
            <a:pPr marL="685800" lvl="1" indent="-215900">
              <a:lnSpc>
                <a:spcPct val="100000"/>
              </a:lnSpc>
              <a:buChar char="-"/>
              <a:tabLst>
                <a:tab pos="685800" algn="l"/>
              </a:tabLst>
            </a:pPr>
            <a:r>
              <a:rPr sz="2800" dirty="0">
                <a:latin typeface="Arial MT"/>
                <a:cs typeface="Arial MT"/>
              </a:rPr>
              <a:t>lebih</a:t>
            </a:r>
            <a:r>
              <a:rPr sz="2800" spc="-10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merata</a:t>
            </a:r>
            <a:r>
              <a:rPr sz="2800" spc="-8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penyebaran</a:t>
            </a:r>
            <a:r>
              <a:rPr sz="2800" spc="-8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sampelnya</a:t>
            </a:r>
            <a:endParaRPr sz="2800">
              <a:latin typeface="Arial MT"/>
              <a:cs typeface="Arial MT"/>
            </a:endParaRPr>
          </a:p>
          <a:p>
            <a:pPr marL="685800" lvl="1" indent="-215900">
              <a:lnSpc>
                <a:spcPct val="100000"/>
              </a:lnSpc>
              <a:buChar char="-"/>
              <a:tabLst>
                <a:tab pos="685800" algn="l"/>
              </a:tabLst>
            </a:pPr>
            <a:r>
              <a:rPr sz="2800" dirty="0">
                <a:latin typeface="Arial MT"/>
                <a:cs typeface="Arial MT"/>
              </a:rPr>
              <a:t>perlu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interval</a:t>
            </a:r>
            <a:r>
              <a:rPr sz="2800" spc="-8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sampling</a:t>
            </a:r>
            <a:endParaRPr sz="2800">
              <a:latin typeface="Arial MT"/>
              <a:cs typeface="Arial MT"/>
            </a:endParaRPr>
          </a:p>
          <a:p>
            <a:pPr marL="685165" lvl="1" indent="-215265">
              <a:lnSpc>
                <a:spcPct val="100000"/>
              </a:lnSpc>
              <a:buChar char="-"/>
              <a:tabLst>
                <a:tab pos="685165" algn="l"/>
              </a:tabLst>
            </a:pPr>
            <a:r>
              <a:rPr sz="2800" dirty="0">
                <a:latin typeface="Arial MT"/>
                <a:cs typeface="Arial MT"/>
              </a:rPr>
              <a:t>interval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=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populasi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:</a:t>
            </a:r>
            <a:r>
              <a:rPr sz="2800" spc="-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jumlah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sampel.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23770">
              <a:lnSpc>
                <a:spcPct val="100000"/>
              </a:lnSpc>
              <a:spcBef>
                <a:spcPts val="95"/>
              </a:spcBef>
            </a:pPr>
            <a:r>
              <a:rPr sz="2500" dirty="0"/>
              <a:t>Lanjutan</a:t>
            </a:r>
            <a:r>
              <a:rPr sz="2500" spc="-85" dirty="0"/>
              <a:t> </a:t>
            </a:r>
            <a:r>
              <a:rPr sz="2500" spc="-10" dirty="0"/>
              <a:t>…………….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35940" y="1092453"/>
            <a:ext cx="759650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980" indent="-335280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47980" algn="l"/>
              </a:tabLst>
            </a:pPr>
            <a:r>
              <a:rPr sz="2400" dirty="0">
                <a:latin typeface="Arial MT"/>
                <a:cs typeface="Arial MT"/>
              </a:rPr>
              <a:t>Stratified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jika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populasinya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heterogen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spc="-30" dirty="0">
                <a:latin typeface="Arial MT"/>
                <a:cs typeface="Arial MT"/>
              </a:rPr>
              <a:t>Variabilitas</a:t>
            </a:r>
            <a:r>
              <a:rPr sz="2400" spc="-14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ANTAR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spc="-70" dirty="0">
                <a:latin typeface="Arial MT"/>
                <a:cs typeface="Arial MT"/>
              </a:rPr>
              <a:t>STRATA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besar,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variabilitas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unit</a:t>
            </a:r>
            <a:endParaRPr sz="2400">
              <a:latin typeface="Arial MT"/>
              <a:cs typeface="Arial MT"/>
            </a:endParaRPr>
          </a:p>
          <a:p>
            <a:pPr marL="63754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65" dirty="0">
                <a:latin typeface="Arial MT"/>
                <a:cs typeface="Arial MT"/>
              </a:rPr>
              <a:t>STRATA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kecil.</a:t>
            </a:r>
            <a:endParaRPr sz="2400">
              <a:latin typeface="Arial MT"/>
              <a:cs typeface="Arial MT"/>
            </a:endParaRPr>
          </a:p>
          <a:p>
            <a:pPr marL="647065" lvl="1" indent="-177165">
              <a:lnSpc>
                <a:spcPct val="100000"/>
              </a:lnSpc>
              <a:buChar char="-"/>
              <a:tabLst>
                <a:tab pos="647065" algn="l"/>
              </a:tabLst>
            </a:pPr>
            <a:r>
              <a:rPr sz="2400" spc="-35" dirty="0">
                <a:latin typeface="Arial MT"/>
                <a:cs typeface="Arial MT"/>
              </a:rPr>
              <a:t>Terbagi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3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macam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718945" marR="902335" lvl="2" indent="-335280">
              <a:lnSpc>
                <a:spcPct val="100000"/>
              </a:lnSpc>
              <a:buAutoNum type="alphaLcPeriod"/>
              <a:tabLst>
                <a:tab pos="1720850" algn="l"/>
              </a:tabLst>
            </a:pPr>
            <a:r>
              <a:rPr sz="2400" dirty="0">
                <a:latin typeface="Arial MT"/>
                <a:cs typeface="Arial MT"/>
              </a:rPr>
              <a:t>jika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strata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SAMA</a:t>
            </a:r>
            <a:r>
              <a:rPr sz="2400" spc="-16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 	</a:t>
            </a:r>
            <a:r>
              <a:rPr sz="2400" dirty="0">
                <a:latin typeface="Arial MT"/>
                <a:cs typeface="Arial MT"/>
              </a:rPr>
              <a:t>SIMPLE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STRATIFIED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RANDOM</a:t>
            </a:r>
            <a:endParaRPr sz="2400">
              <a:latin typeface="Arial MT"/>
              <a:cs typeface="Arial MT"/>
            </a:endParaRPr>
          </a:p>
          <a:p>
            <a:pPr marL="7328534">
              <a:lnSpc>
                <a:spcPct val="100000"/>
              </a:lnSpc>
              <a:spcBef>
                <a:spcPts val="5"/>
              </a:spcBef>
            </a:pPr>
            <a:r>
              <a:rPr sz="2400" spc="-25" dirty="0">
                <a:latin typeface="Arial MT"/>
                <a:cs typeface="Arial MT"/>
              </a:rPr>
              <a:t>b.</a:t>
            </a:r>
            <a:endParaRPr sz="2400">
              <a:latin typeface="Arial MT"/>
              <a:cs typeface="Arial MT"/>
            </a:endParaRPr>
          </a:p>
          <a:p>
            <a:pPr marL="355600" marR="155511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jika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jumlah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strata </a:t>
            </a:r>
            <a:r>
              <a:rPr sz="2400" dirty="0">
                <a:latin typeface="Arial MT"/>
                <a:cs typeface="Arial MT"/>
              </a:rPr>
              <a:t>TIDAK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SAMA</a:t>
            </a:r>
            <a:r>
              <a:rPr sz="2400" spc="-1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tapi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variabilitas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kecil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 </a:t>
            </a:r>
            <a:r>
              <a:rPr sz="2400" spc="-10" dirty="0">
                <a:latin typeface="Arial MT"/>
                <a:cs typeface="Arial MT"/>
              </a:rPr>
              <a:t>PROPORTIONAL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STRATIFIED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RANDOM</a:t>
            </a:r>
            <a:endParaRPr sz="2400">
              <a:latin typeface="Arial MT"/>
              <a:cs typeface="Arial MT"/>
            </a:endParaRPr>
          </a:p>
          <a:p>
            <a:pPr marL="7328534">
              <a:lnSpc>
                <a:spcPct val="100000"/>
              </a:lnSpc>
            </a:pPr>
            <a:r>
              <a:rPr sz="2400" spc="-25" dirty="0">
                <a:latin typeface="Arial MT"/>
                <a:cs typeface="Arial MT"/>
              </a:rPr>
              <a:t>c.</a:t>
            </a:r>
            <a:endParaRPr sz="2400">
              <a:latin typeface="Arial MT"/>
              <a:cs typeface="Arial MT"/>
            </a:endParaRPr>
          </a:p>
          <a:p>
            <a:pPr marL="355600" marR="111442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jika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jumlah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BEDA</a:t>
            </a:r>
            <a:r>
              <a:rPr sz="2400" spc="-1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variabili- </a:t>
            </a:r>
            <a:r>
              <a:rPr sz="2400" dirty="0">
                <a:latin typeface="Arial MT"/>
                <a:cs typeface="Arial MT"/>
              </a:rPr>
              <a:t>tas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Besar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NEYMAN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STRATIFIED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RANDOM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42795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Lanjutan</a:t>
            </a:r>
            <a:r>
              <a:rPr sz="2800" spc="-114" dirty="0"/>
              <a:t> </a:t>
            </a:r>
            <a:r>
              <a:rPr sz="2800" spc="-10" dirty="0"/>
              <a:t>…………….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8047990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980" indent="-335280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47980" algn="l"/>
              </a:tabLst>
            </a:pP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535305" marR="5080" lvl="1" indent="-66040">
              <a:lnSpc>
                <a:spcPct val="100000"/>
              </a:lnSpc>
              <a:buChar char="-"/>
              <a:tabLst>
                <a:tab pos="535305" algn="l"/>
                <a:tab pos="652780" algn="l"/>
              </a:tabLst>
            </a:pPr>
            <a:r>
              <a:rPr sz="2400" dirty="0">
                <a:latin typeface="Arial MT"/>
                <a:cs typeface="Arial MT"/>
              </a:rPr>
              <a:t>	jika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variabilitas</a:t>
            </a:r>
            <a:r>
              <a:rPr sz="2400" spc="-15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ANTAR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kecil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variabilitas </a:t>
            </a:r>
            <a:r>
              <a:rPr sz="2400" spc="-20" dirty="0">
                <a:latin typeface="Arial MT"/>
                <a:cs typeface="Arial MT"/>
              </a:rPr>
              <a:t>ANTAR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INDIVIDU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besar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Biaya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lebih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murah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daripada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SRS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Stratified.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spc="-10" dirty="0">
                <a:latin typeface="Arial MT"/>
                <a:cs typeface="Arial MT"/>
              </a:rPr>
              <a:t>Randomisasi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terjadi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untuk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memilih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1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thp)</a:t>
            </a:r>
            <a:endParaRPr sz="2400">
              <a:latin typeface="Arial MT"/>
              <a:cs typeface="Arial MT"/>
            </a:endParaRPr>
          </a:p>
          <a:p>
            <a:pPr marL="637540" marR="894080" lvl="1" indent="-167640">
              <a:lnSpc>
                <a:spcPct val="100000"/>
              </a:lnSpc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seluruh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anggota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masuk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sebagai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anggota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penelitian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(1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tahap).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9825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NON</a:t>
            </a:r>
            <a:r>
              <a:rPr sz="2800" spc="-75" dirty="0"/>
              <a:t> </a:t>
            </a:r>
            <a:r>
              <a:rPr sz="2800" spc="-10" dirty="0"/>
              <a:t>PROBABILITY</a:t>
            </a:r>
            <a:r>
              <a:rPr sz="2800" spc="-95" dirty="0"/>
              <a:t> </a:t>
            </a:r>
            <a:r>
              <a:rPr sz="2800" spc="-10" dirty="0"/>
              <a:t>SAMPLING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016253"/>
            <a:ext cx="7381240" cy="4561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spc="-10" dirty="0">
                <a:latin typeface="Arial MT"/>
                <a:cs typeface="Arial MT"/>
              </a:rPr>
              <a:t>Convenience</a:t>
            </a:r>
            <a:r>
              <a:rPr sz="2400" spc="-15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atau</a:t>
            </a:r>
            <a:r>
              <a:rPr sz="2400" spc="-1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Accidental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37540" marR="211454" lvl="1" indent="-167640">
              <a:lnSpc>
                <a:spcPct val="100000"/>
              </a:lnSpc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Sampel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yg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terdiri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dari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/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individu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mudah ditemui.</a:t>
            </a:r>
            <a:endParaRPr sz="2400">
              <a:latin typeface="Arial MT"/>
              <a:cs typeface="Arial MT"/>
            </a:endParaRPr>
          </a:p>
          <a:p>
            <a:pPr marL="637540" marR="325755" lvl="1" indent="-167640">
              <a:lnSpc>
                <a:spcPct val="100000"/>
              </a:lnSpc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Metode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ini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tidak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mempermasalahkan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apakah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yg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diambil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mewakili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populasi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atau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tidak.</a:t>
            </a:r>
            <a:endParaRPr sz="2400">
              <a:latin typeface="Arial MT"/>
              <a:cs typeface="Arial MT"/>
            </a:endParaRPr>
          </a:p>
          <a:p>
            <a:pPr marL="637540" marR="5080" lvl="1" indent="-167640">
              <a:lnSpc>
                <a:spcPct val="100000"/>
              </a:lnSpc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Dirancang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untuk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melihat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fenomena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masyarakat </a:t>
            </a:r>
            <a:r>
              <a:rPr sz="2400" dirty="0">
                <a:latin typeface="Arial MT"/>
                <a:cs typeface="Arial MT"/>
              </a:rPr>
              <a:t>secara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mudah.</a:t>
            </a:r>
            <a:endParaRPr sz="24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275"/>
              </a:spcBef>
              <a:buFont typeface="Arial MT"/>
              <a:buChar char="-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Purposive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13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37540" marR="55244" lvl="1" indent="-167640">
              <a:lnSpc>
                <a:spcPct val="100000"/>
              </a:lnSpc>
              <a:spcBef>
                <a:spcPts val="5"/>
              </a:spcBef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Sampling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dilakukan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berdasarkan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keputusan </a:t>
            </a:r>
            <a:r>
              <a:rPr sz="2400" dirty="0">
                <a:latin typeface="Arial MT"/>
                <a:cs typeface="Arial MT"/>
              </a:rPr>
              <a:t>peneliti,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menurut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pendapatnya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nampak </a:t>
            </a:r>
            <a:r>
              <a:rPr sz="2400" dirty="0">
                <a:latin typeface="Arial MT"/>
                <a:cs typeface="Arial MT"/>
              </a:rPr>
              <a:t>mewakili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populasi.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1689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Lanjutan</a:t>
            </a:r>
            <a:r>
              <a:rPr sz="2800" spc="-114" dirty="0"/>
              <a:t> </a:t>
            </a:r>
            <a:r>
              <a:rPr sz="2800" spc="-20" dirty="0"/>
              <a:t>……………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168653"/>
            <a:ext cx="740029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Judgment</a:t>
            </a:r>
            <a:r>
              <a:rPr sz="2400" spc="-1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355600" marR="108585" lvl="1" indent="2978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ditentukan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oleh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petugas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pengumpul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data </a:t>
            </a:r>
            <a:r>
              <a:rPr sz="2400" dirty="0">
                <a:latin typeface="Arial MT"/>
                <a:cs typeface="Arial MT"/>
              </a:rPr>
              <a:t>saat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pengumpulan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lapangan.</a:t>
            </a:r>
            <a:endParaRPr sz="24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275"/>
              </a:spcBef>
              <a:buFont typeface="Arial MT"/>
              <a:buChar char="-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Expert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Penentuan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dilakukan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oleh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sejumlah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pakar</a:t>
            </a:r>
            <a:endParaRPr sz="2400">
              <a:latin typeface="Arial MT"/>
              <a:cs typeface="Arial MT"/>
            </a:endParaRPr>
          </a:p>
          <a:p>
            <a:pPr marL="637540" marR="515620" lvl="1" indent="-167640">
              <a:lnSpc>
                <a:spcPct val="100000"/>
              </a:lnSpc>
              <a:buChar char="-"/>
              <a:tabLst>
                <a:tab pos="63754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karena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kepakarannya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mereka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dianggap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dapat </a:t>
            </a:r>
            <a:r>
              <a:rPr sz="2400" dirty="0">
                <a:latin typeface="Arial MT"/>
                <a:cs typeface="Arial MT"/>
              </a:rPr>
              <a:t>memilihkan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sampel.</a:t>
            </a:r>
            <a:endParaRPr sz="24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275"/>
              </a:spcBef>
              <a:buFont typeface="Arial MT"/>
              <a:buChar char="-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Quota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Besar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sampel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ditentukan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dahulu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tanpa</a:t>
            </a:r>
            <a:endParaRPr sz="2400">
              <a:latin typeface="Arial MT"/>
              <a:cs typeface="Arial MT"/>
            </a:endParaRPr>
          </a:p>
          <a:p>
            <a:pPr marL="637540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Arial MT"/>
                <a:cs typeface="Arial MT"/>
              </a:rPr>
              <a:t>perhitungan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statistik.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spcBef>
                <a:spcPts val="5"/>
              </a:spcBef>
              <a:buChar char="-"/>
              <a:tabLst>
                <a:tab pos="653415" algn="l"/>
              </a:tabLst>
            </a:pPr>
            <a:r>
              <a:rPr sz="2400" spc="-10" dirty="0">
                <a:latin typeface="Arial MT"/>
                <a:cs typeface="Arial MT"/>
              </a:rPr>
              <a:t>Jatah.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314"/>
            <a:ext cx="7577455" cy="3910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019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C.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PENENTUAN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BESAR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SAMPEL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Perlu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adanya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teori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355600" marR="740410" indent="-342900">
              <a:lnSpc>
                <a:spcPct val="100499"/>
              </a:lnSpc>
              <a:spcBef>
                <a:spcPts val="55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Melibatkan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rumus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statistik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Wingdings"/>
                <a:cs typeface="Wingdings"/>
              </a:rPr>
              <a:t>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Arial MT"/>
                <a:cs typeface="Arial MT"/>
              </a:rPr>
              <a:t>tetapi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tidak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semua penelitian.</a:t>
            </a:r>
            <a:endParaRPr sz="2400">
              <a:latin typeface="Arial MT"/>
              <a:cs typeface="Arial MT"/>
            </a:endParaRPr>
          </a:p>
          <a:p>
            <a:pPr marL="355600" marR="5080" indent="-342900">
              <a:lnSpc>
                <a:spcPct val="100400"/>
              </a:lnSpc>
              <a:spcBef>
                <a:spcPts val="55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Pada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Penelitian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Deskriptif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Wingdings"/>
                <a:cs typeface="Wingdings"/>
              </a:rPr>
              <a:t>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Arial MT"/>
                <a:cs typeface="Arial MT"/>
              </a:rPr>
              <a:t>bisa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menggunakan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Non </a:t>
            </a:r>
            <a:r>
              <a:rPr sz="2400" dirty="0">
                <a:latin typeface="Arial MT"/>
                <a:cs typeface="Arial MT"/>
              </a:rPr>
              <a:t>Probability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65" dirty="0">
                <a:latin typeface="Arial MT"/>
                <a:cs typeface="Arial MT"/>
              </a:rPr>
              <a:t>Tak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perlu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rumus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statistik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355600" marR="500380" indent="-342900">
              <a:lnSpc>
                <a:spcPct val="100200"/>
              </a:lnSpc>
              <a:spcBef>
                <a:spcPts val="560"/>
              </a:spcBef>
              <a:buChar char="•"/>
              <a:tabLst>
                <a:tab pos="355600" algn="l"/>
              </a:tabLst>
            </a:pPr>
            <a:r>
              <a:rPr sz="2400" spc="-10" dirty="0">
                <a:latin typeface="Arial MT"/>
                <a:cs typeface="Arial MT"/>
              </a:rPr>
              <a:t>Penelitian</a:t>
            </a:r>
            <a:r>
              <a:rPr sz="2400" spc="-1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Analitik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/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Experimental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/Inferensial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50" dirty="0">
                <a:latin typeface="Wingdings"/>
                <a:cs typeface="Wingdings"/>
              </a:rPr>
              <a:t>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Arial MT"/>
                <a:cs typeface="Arial MT"/>
              </a:rPr>
              <a:t>menggunakan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Probability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Perlu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rumus Statistik)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2605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Ketentuan</a:t>
            </a:r>
            <a:r>
              <a:rPr sz="2800" spc="-105" dirty="0"/>
              <a:t> </a:t>
            </a:r>
            <a:r>
              <a:rPr sz="2800" dirty="0"/>
              <a:t>Umum</a:t>
            </a:r>
            <a:r>
              <a:rPr sz="2800" spc="-75" dirty="0"/>
              <a:t> </a:t>
            </a:r>
            <a:r>
              <a:rPr sz="2800" dirty="0"/>
              <a:t>yg</a:t>
            </a:r>
            <a:r>
              <a:rPr sz="2800" spc="-95" dirty="0"/>
              <a:t> </a:t>
            </a:r>
            <a:r>
              <a:rPr sz="2800" dirty="0"/>
              <a:t>perlu</a:t>
            </a:r>
            <a:r>
              <a:rPr sz="2800" spc="-85" dirty="0"/>
              <a:t> </a:t>
            </a:r>
            <a:r>
              <a:rPr sz="2800" dirty="0"/>
              <a:t>diperhatikan</a:t>
            </a:r>
            <a:r>
              <a:rPr sz="2800" spc="-85" dirty="0"/>
              <a:t> </a:t>
            </a:r>
            <a:r>
              <a:rPr sz="2800" spc="-50" dirty="0"/>
              <a:t>: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011682"/>
            <a:ext cx="7742555" cy="4806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651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Untuk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menaksir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parameter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atau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menguji hipotesis.</a:t>
            </a:r>
            <a:endParaRPr sz="320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Data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yang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digunakan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mrpk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kontinyu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20" dirty="0">
                <a:latin typeface="Arial MT"/>
                <a:cs typeface="Arial MT"/>
              </a:rPr>
              <a:t>atau </a:t>
            </a:r>
            <a:r>
              <a:rPr sz="3200" dirty="0">
                <a:latin typeface="Arial MT"/>
                <a:cs typeface="Arial MT"/>
              </a:rPr>
              <a:t>kategorikal</a:t>
            </a:r>
            <a:r>
              <a:rPr sz="3200" spc="-8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/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diskrit.</a:t>
            </a:r>
            <a:endParaRPr sz="3200">
              <a:latin typeface="Arial MT"/>
              <a:cs typeface="Arial MT"/>
            </a:endParaRPr>
          </a:p>
          <a:p>
            <a:pPr marL="355600" marR="85979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Untuk</a:t>
            </a:r>
            <a:r>
              <a:rPr sz="3200" spc="-9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penelitian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Observasional</a:t>
            </a:r>
            <a:r>
              <a:rPr sz="3200" spc="-105" dirty="0">
                <a:latin typeface="Arial MT"/>
                <a:cs typeface="Arial MT"/>
              </a:rPr>
              <a:t> </a:t>
            </a:r>
            <a:r>
              <a:rPr sz="3200" spc="-20" dirty="0">
                <a:latin typeface="Arial MT"/>
                <a:cs typeface="Arial MT"/>
              </a:rPr>
              <a:t>atau </a:t>
            </a:r>
            <a:r>
              <a:rPr sz="3200" spc="-10" dirty="0">
                <a:latin typeface="Arial MT"/>
                <a:cs typeface="Arial MT"/>
              </a:rPr>
              <a:t>Experimental</a:t>
            </a:r>
            <a:endParaRPr sz="32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 MT"/>
                <a:cs typeface="Arial MT"/>
              </a:rPr>
              <a:t>Berapa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Presisi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yang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dikehendaki</a:t>
            </a:r>
            <a:endParaRPr sz="3200">
              <a:latin typeface="Arial MT"/>
              <a:cs typeface="Arial MT"/>
            </a:endParaRPr>
          </a:p>
          <a:p>
            <a:pPr marL="355600" marR="59055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Adakah</a:t>
            </a:r>
            <a:r>
              <a:rPr sz="3200" spc="-8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nilai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parameter</a:t>
            </a:r>
            <a:r>
              <a:rPr sz="3200" spc="-8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populasi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20" dirty="0">
                <a:latin typeface="Arial MT"/>
                <a:cs typeface="Arial MT"/>
              </a:rPr>
              <a:t>yang </a:t>
            </a:r>
            <a:r>
              <a:rPr sz="3200" spc="-10" dirty="0">
                <a:latin typeface="Arial MT"/>
                <a:cs typeface="Arial MT"/>
              </a:rPr>
              <a:t>diketahui.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9328" y="227533"/>
            <a:ext cx="6167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PENELITIAN</a:t>
            </a:r>
            <a:r>
              <a:rPr sz="4000" b="1" spc="-40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OBSERVASIONAL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5140" y="910539"/>
            <a:ext cx="5933440" cy="3579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</a:pPr>
            <a:r>
              <a:rPr sz="1500" dirty="0">
                <a:latin typeface="Calibri"/>
                <a:cs typeface="Calibri"/>
              </a:rPr>
              <a:t>A.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BESAR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SAMPEL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40" dirty="0">
                <a:latin typeface="Calibri"/>
                <a:cs typeface="Calibri"/>
              </a:rPr>
              <a:t>PADA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45" dirty="0">
                <a:latin typeface="Calibri"/>
                <a:cs typeface="Calibri"/>
              </a:rPr>
              <a:t>SATU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POPULASI</a:t>
            </a:r>
            <a:endParaRPr sz="2000">
              <a:latin typeface="Calibri"/>
              <a:cs typeface="Calibri"/>
            </a:endParaRPr>
          </a:p>
          <a:p>
            <a:pPr marL="287020" indent="-223520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287020" algn="l"/>
              </a:tabLst>
            </a:pPr>
            <a:r>
              <a:rPr sz="1800" spc="-10" dirty="0">
                <a:latin typeface="Calibri"/>
                <a:cs typeface="Calibri"/>
              </a:rPr>
              <a:t>Estimasi</a:t>
            </a:r>
            <a:endParaRPr sz="1800">
              <a:latin typeface="Calibri"/>
              <a:cs typeface="Calibri"/>
            </a:endParaRPr>
          </a:p>
          <a:p>
            <a:pPr marL="294640" lvl="1" indent="-231140">
              <a:lnSpc>
                <a:spcPct val="100000"/>
              </a:lnSpc>
              <a:buAutoNum type="alphaLcPeriod"/>
              <a:tabLst>
                <a:tab pos="294640" algn="l"/>
              </a:tabLst>
            </a:pP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Simple</a:t>
            </a:r>
            <a:r>
              <a:rPr sz="1800" b="1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random</a:t>
            </a:r>
            <a:r>
              <a:rPr sz="1800" b="1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sampling</a:t>
            </a:r>
            <a:r>
              <a:rPr sz="1800" b="1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atau</a:t>
            </a:r>
            <a:r>
              <a:rPr sz="18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systematic</a:t>
            </a:r>
            <a:r>
              <a:rPr sz="1800" b="1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random</a:t>
            </a:r>
            <a:r>
              <a:rPr sz="1800" b="1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sampling</a:t>
            </a:r>
            <a:endParaRPr sz="1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-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Data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kontinyu</a:t>
            </a:r>
            <a:endParaRPr sz="1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Untuk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populasi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infinit,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rumus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besar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sampel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adalah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00">
              <a:latin typeface="Calibri"/>
              <a:cs typeface="Calibri"/>
            </a:endParaRPr>
          </a:p>
          <a:p>
            <a:pPr marL="2309495">
              <a:lnSpc>
                <a:spcPts val="1939"/>
              </a:lnSpc>
            </a:pPr>
            <a:r>
              <a:rPr sz="2700" b="1" spc="-15" baseline="13888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800" b="1" spc="-15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r>
              <a:rPr sz="1200" b="1" spc="2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spc="-37" baseline="13888" dirty="0">
                <a:solidFill>
                  <a:srgbClr val="FF0000"/>
                </a:solidFill>
                <a:latin typeface="Symbol"/>
                <a:cs typeface="Symbol"/>
              </a:rPr>
              <a:t></a:t>
            </a:r>
            <a:r>
              <a:rPr sz="1800" b="1" spc="-37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800" baseline="46296">
              <a:latin typeface="Calibri"/>
              <a:cs typeface="Calibri"/>
            </a:endParaRPr>
          </a:p>
          <a:p>
            <a:pPr marR="889000" algn="ctr">
              <a:lnSpc>
                <a:spcPts val="1670"/>
              </a:lnSpc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= ------------</a:t>
            </a:r>
            <a:r>
              <a:rPr sz="180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1800">
              <a:latin typeface="Calibri"/>
              <a:cs typeface="Calibri"/>
            </a:endParaRPr>
          </a:p>
          <a:p>
            <a:pPr marR="579120" algn="ctr">
              <a:lnSpc>
                <a:spcPts val="1889"/>
              </a:lnSpc>
            </a:pPr>
            <a:r>
              <a:rPr sz="2700" b="1" spc="-37" baseline="-1697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1200" b="1" spc="-25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R="875665" algn="ctr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Calibri"/>
                <a:cs typeface="Calibri"/>
              </a:rPr>
              <a:t>Jika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populasi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finit,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maka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rumus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besar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sampel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adalah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800">
              <a:latin typeface="Calibri"/>
              <a:cs typeface="Calibri"/>
            </a:endParaRPr>
          </a:p>
          <a:p>
            <a:pPr marL="2453640">
              <a:lnSpc>
                <a:spcPts val="1939"/>
              </a:lnSpc>
              <a:spcBef>
                <a:spcPts val="5"/>
              </a:spcBef>
            </a:pPr>
            <a:r>
              <a:rPr sz="2700" b="1" baseline="13888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700" b="1" spc="-15" baseline="13888" dirty="0">
                <a:solidFill>
                  <a:srgbClr val="FF0000"/>
                </a:solidFill>
                <a:latin typeface="Calibri"/>
                <a:cs typeface="Calibri"/>
              </a:rPr>
              <a:t> Z</a:t>
            </a:r>
            <a:r>
              <a:rPr sz="1800" b="1" spc="-15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r>
              <a:rPr sz="1200" b="1" spc="2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spc="-37" baseline="13888" dirty="0">
                <a:solidFill>
                  <a:srgbClr val="FF0000"/>
                </a:solidFill>
                <a:latin typeface="Symbol"/>
                <a:cs typeface="Symbol"/>
              </a:rPr>
              <a:t></a:t>
            </a:r>
            <a:r>
              <a:rPr sz="1800" b="1" spc="-37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800" baseline="46296">
              <a:latin typeface="Calibri"/>
              <a:cs typeface="Calibri"/>
            </a:endParaRPr>
          </a:p>
          <a:p>
            <a:pPr marL="13970" algn="ctr">
              <a:lnSpc>
                <a:spcPts val="1939"/>
              </a:lnSpc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= -------------------------</a:t>
            </a:r>
            <a:r>
              <a:rPr sz="180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05354" y="4464177"/>
            <a:ext cx="809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(N-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1) 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1800" b="1" spc="-37" baseline="25462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800" baseline="25462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42410" y="4520565"/>
            <a:ext cx="1078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b="1" baseline="13888" dirty="0">
                <a:solidFill>
                  <a:srgbClr val="FF0000"/>
                </a:solidFill>
                <a:latin typeface="Calibri"/>
                <a:cs typeface="Calibri"/>
              </a:rPr>
              <a:t>+</a:t>
            </a:r>
            <a:r>
              <a:rPr sz="2700" b="1" spc="-22" baseline="13888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b="1" spc="-15" baseline="13888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800" b="1" spc="-15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r>
              <a:rPr sz="1200" b="1" spc="2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700" spc="-37" baseline="13888" dirty="0">
                <a:solidFill>
                  <a:srgbClr val="FF0000"/>
                </a:solidFill>
                <a:latin typeface="Symbol"/>
                <a:cs typeface="Symbol"/>
              </a:rPr>
              <a:t></a:t>
            </a:r>
            <a:r>
              <a:rPr sz="1800" b="1" spc="-37" baseline="46296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800" baseline="46296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7087" y="5243321"/>
            <a:ext cx="6483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di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mana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69387" y="5243321"/>
            <a:ext cx="25158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0545" algn="l"/>
              </a:tabLst>
            </a:pPr>
            <a:r>
              <a:rPr sz="1500" spc="-5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	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besar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sampel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minimum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99794" y="5471871"/>
            <a:ext cx="47561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Calibri"/>
                <a:cs typeface="Calibri"/>
              </a:rPr>
              <a:t>Z</a:t>
            </a:r>
            <a:r>
              <a:rPr sz="1500" spc="-15" baseline="-19444" dirty="0">
                <a:latin typeface="Calibri"/>
                <a:cs typeface="Calibri"/>
              </a:rPr>
              <a:t>1-</a:t>
            </a:r>
            <a:r>
              <a:rPr sz="1500" baseline="-19444" dirty="0">
                <a:latin typeface="Symbol"/>
                <a:cs typeface="Symbol"/>
              </a:rPr>
              <a:t></a:t>
            </a:r>
            <a:r>
              <a:rPr sz="1500" baseline="-19444" dirty="0">
                <a:latin typeface="Calibri"/>
                <a:cs typeface="Calibri"/>
              </a:rPr>
              <a:t>/2</a:t>
            </a:r>
            <a:r>
              <a:rPr sz="1500" spc="487" baseline="-19444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nilai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distribusi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normal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baku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(tabel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Z)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pada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Symbol"/>
                <a:cs typeface="Symbol"/>
              </a:rPr>
              <a:t></a:t>
            </a:r>
            <a:r>
              <a:rPr sz="1500" spc="-5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Calibri"/>
                <a:cs typeface="Calibri"/>
              </a:rPr>
              <a:t>tertentu</a:t>
            </a:r>
            <a:endParaRPr sz="15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tabLst>
                <a:tab pos="520065" algn="l"/>
              </a:tabLst>
            </a:pPr>
            <a:r>
              <a:rPr sz="1500" spc="-25" dirty="0">
                <a:latin typeface="Symbol"/>
                <a:cs typeface="Symbol"/>
              </a:rPr>
              <a:t></a:t>
            </a:r>
            <a:r>
              <a:rPr sz="1500" spc="-37" baseline="25000" dirty="0">
                <a:latin typeface="Calibri"/>
                <a:cs typeface="Calibri"/>
              </a:rPr>
              <a:t>2</a:t>
            </a:r>
            <a:r>
              <a:rPr sz="1500" baseline="25000" dirty="0">
                <a:latin typeface="Calibri"/>
                <a:cs typeface="Calibri"/>
              </a:rPr>
              <a:t>	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harga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varians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populasi</a:t>
            </a:r>
            <a:endParaRPr sz="1500">
              <a:latin typeface="Calibri"/>
              <a:cs typeface="Calibri"/>
            </a:endParaRPr>
          </a:p>
          <a:p>
            <a:pPr marL="63500" marR="1036955">
              <a:lnSpc>
                <a:spcPct val="100000"/>
              </a:lnSpc>
              <a:tabLst>
                <a:tab pos="520065" algn="l"/>
              </a:tabLst>
            </a:pPr>
            <a:r>
              <a:rPr sz="1500" spc="-50" dirty="0">
                <a:latin typeface="Calibri"/>
                <a:cs typeface="Calibri"/>
              </a:rPr>
              <a:t>d</a:t>
            </a:r>
            <a:r>
              <a:rPr sz="1500" dirty="0">
                <a:latin typeface="Calibri"/>
                <a:cs typeface="Calibri"/>
              </a:rPr>
              <a:t>	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kesalahan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(absolut)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yang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dapat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ditolerir </a:t>
            </a:r>
            <a:r>
              <a:rPr sz="1500" spc="-5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	=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Besar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Populasi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48120"/>
            <a:ext cx="5330190" cy="7575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dirty="0">
                <a:latin typeface="Calibri"/>
                <a:cs typeface="Calibri"/>
              </a:rPr>
              <a:t>-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Data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proporsi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Untuk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populasi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infinit,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rumus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sampel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adalah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1364107"/>
            <a:ext cx="5551170" cy="3013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22195">
              <a:lnSpc>
                <a:spcPts val="1500"/>
              </a:lnSpc>
              <a:spcBef>
                <a:spcPts val="105"/>
              </a:spcBef>
            </a:pPr>
            <a:r>
              <a:rPr sz="3000" b="1" spc="-37" baseline="-16666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300" b="1" spc="-25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1300">
              <a:latin typeface="Calibri"/>
              <a:cs typeface="Calibri"/>
            </a:endParaRPr>
          </a:p>
          <a:p>
            <a:pPr marL="682625" algn="ctr">
              <a:lnSpc>
                <a:spcPts val="1500"/>
              </a:lnSpc>
            </a:pPr>
            <a:r>
              <a:rPr sz="1950" b="1" baseline="-21367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950" baseline="-21367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950" b="1" baseline="-21367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r>
              <a:rPr sz="1950" b="1" spc="509" baseline="-21367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0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(1-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114300" algn="ctr">
              <a:lnSpc>
                <a:spcPct val="100000"/>
              </a:lnSpc>
              <a:spcBef>
                <a:spcPts val="47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0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0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-------------------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marL="47625" algn="ctr">
              <a:lnSpc>
                <a:spcPct val="100000"/>
              </a:lnSpc>
              <a:spcBef>
                <a:spcPts val="484"/>
              </a:spcBef>
            </a:pP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d2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Jika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populasi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finit,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rumus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sampel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adalah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algn="ctr">
              <a:lnSpc>
                <a:spcPts val="1800"/>
              </a:lnSpc>
              <a:spcBef>
                <a:spcPts val="5"/>
              </a:spcBef>
              <a:tabLst>
                <a:tab pos="923290" algn="l"/>
              </a:tabLst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0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3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950" b="1" spc="-52" baseline="2564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950" b="1" baseline="25641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0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(1-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2411095">
              <a:lnSpc>
                <a:spcPts val="960"/>
              </a:lnSpc>
            </a:pPr>
            <a:r>
              <a:rPr sz="1300" b="1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300" spc="-25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300" b="1" spc="-25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endParaRPr sz="1300">
              <a:latin typeface="Calibri"/>
              <a:cs typeface="Calibri"/>
            </a:endParaRPr>
          </a:p>
          <a:p>
            <a:pPr marR="1404620" algn="r">
              <a:lnSpc>
                <a:spcPct val="100000"/>
              </a:lnSpc>
              <a:spcBef>
                <a:spcPts val="12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000" b="1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000" b="1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------------------------------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marR="1454150" algn="r">
              <a:lnSpc>
                <a:spcPts val="1795"/>
              </a:lnSpc>
              <a:spcBef>
                <a:spcPts val="480"/>
              </a:spcBef>
              <a:tabLst>
                <a:tab pos="1757045" algn="l"/>
              </a:tabLst>
            </a:pP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(N-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1)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1950" b="1" baseline="2564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950" b="1" spc="240" baseline="25641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+</a:t>
            </a:r>
            <a:r>
              <a:rPr sz="20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950" b="1" spc="-37" baseline="2564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950" b="1" baseline="25641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0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(1-</a:t>
            </a:r>
            <a:r>
              <a:rPr sz="2000" b="1" spc="-25" dirty="0">
                <a:solidFill>
                  <a:srgbClr val="FF0000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758190" algn="ctr">
              <a:lnSpc>
                <a:spcPts val="955"/>
              </a:lnSpc>
            </a:pPr>
            <a:r>
              <a:rPr sz="1300" b="1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1300" spc="-25" dirty="0">
                <a:solidFill>
                  <a:srgbClr val="FF0000"/>
                </a:solidFill>
                <a:latin typeface="Symbol"/>
                <a:cs typeface="Symbol"/>
              </a:rPr>
              <a:t></a:t>
            </a:r>
            <a:r>
              <a:rPr sz="1300" b="1" spc="-25" dirty="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540" y="4606759"/>
            <a:ext cx="1519555" cy="192087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  <a:tabLst>
                <a:tab pos="1209675" algn="l"/>
              </a:tabLst>
            </a:pPr>
            <a:r>
              <a:rPr sz="2000" dirty="0">
                <a:latin typeface="Calibri"/>
                <a:cs typeface="Calibri"/>
              </a:rPr>
              <a:t>di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mana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  <a:p>
            <a:pPr marL="1121410" marR="43180" indent="-169545">
              <a:lnSpc>
                <a:spcPts val="2360"/>
              </a:lnSpc>
              <a:spcBef>
                <a:spcPts val="1110"/>
              </a:spcBef>
            </a:pPr>
            <a:r>
              <a:rPr sz="3000" baseline="13888" dirty="0">
                <a:latin typeface="Calibri"/>
                <a:cs typeface="Calibri"/>
              </a:rPr>
              <a:t>Z</a:t>
            </a:r>
            <a:r>
              <a:rPr sz="1300" dirty="0">
                <a:latin typeface="Calibri"/>
                <a:cs typeface="Calibri"/>
              </a:rPr>
              <a:t>1-</a:t>
            </a:r>
            <a:r>
              <a:rPr sz="1300" spc="-25" dirty="0">
                <a:latin typeface="Symbol"/>
                <a:cs typeface="Symbol"/>
              </a:rPr>
              <a:t></a:t>
            </a:r>
            <a:r>
              <a:rPr sz="1300" spc="-25" dirty="0">
                <a:latin typeface="Calibri"/>
                <a:cs typeface="Calibri"/>
              </a:rPr>
              <a:t>/2 </a:t>
            </a:r>
            <a:r>
              <a:rPr sz="2000" spc="-50" dirty="0"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  <a:p>
            <a:pPr marL="952500">
              <a:lnSpc>
                <a:spcPct val="100000"/>
              </a:lnSpc>
              <a:spcBef>
                <a:spcPts val="409"/>
              </a:spcBef>
            </a:pPr>
            <a:r>
              <a:rPr sz="2000" spc="-50" dirty="0">
                <a:latin typeface="Calibri"/>
                <a:cs typeface="Calibri"/>
              </a:rPr>
              <a:t>d</a:t>
            </a:r>
            <a:endParaRPr sz="2000">
              <a:latin typeface="Calibri"/>
              <a:cs typeface="Calibri"/>
            </a:endParaRPr>
          </a:p>
          <a:p>
            <a:pPr marL="1007110">
              <a:lnSpc>
                <a:spcPct val="100000"/>
              </a:lnSpc>
              <a:spcBef>
                <a:spcPts val="484"/>
              </a:spcBef>
            </a:pPr>
            <a:r>
              <a:rPr sz="2000" spc="-5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64994" y="4669318"/>
            <a:ext cx="5612765" cy="185801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sampel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minimum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nilai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distribusi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normal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baku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(tabel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Z)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pada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Symbol"/>
                <a:cs typeface="Symbol"/>
              </a:rPr>
              <a:t>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tertentu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harga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proporsi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populasi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kesalahan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(absolut)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yang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dapat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ditolerir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populasi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15256"/>
            <a:ext cx="3253104" cy="62293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b="1" i="1" dirty="0">
                <a:solidFill>
                  <a:srgbClr val="FF0000"/>
                </a:solidFill>
                <a:latin typeface="Calibri"/>
                <a:cs typeface="Calibri"/>
              </a:rPr>
              <a:t>Stratified</a:t>
            </a:r>
            <a:r>
              <a:rPr sz="2000" b="1" i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FF0000"/>
                </a:solidFill>
                <a:latin typeface="Calibri"/>
                <a:cs typeface="Calibri"/>
              </a:rPr>
              <a:t>random</a:t>
            </a:r>
            <a:r>
              <a:rPr sz="2000" b="1" i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FF0000"/>
                </a:solidFill>
                <a:latin typeface="Calibri"/>
                <a:cs typeface="Calibri"/>
              </a:rPr>
              <a:t>sampling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Font typeface="Arial MT"/>
              <a:buChar char="•"/>
              <a:tabLst>
                <a:tab pos="354965" algn="l"/>
              </a:tabLst>
            </a:pPr>
            <a:r>
              <a:rPr sz="1500" b="1" dirty="0">
                <a:latin typeface="Calibri"/>
                <a:cs typeface="Calibri"/>
              </a:rPr>
              <a:t>-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Data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kontinyu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501390"/>
            <a:ext cx="91694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3275" algn="l"/>
              </a:tabLst>
            </a:pPr>
            <a:r>
              <a:rPr sz="1500" dirty="0">
                <a:latin typeface="Calibri"/>
                <a:cs typeface="Calibri"/>
              </a:rPr>
              <a:t>di</a:t>
            </a:r>
            <a:r>
              <a:rPr sz="1500" spc="-20" dirty="0">
                <a:latin typeface="Calibri"/>
                <a:cs typeface="Calibri"/>
              </a:rPr>
              <a:t> mana</a:t>
            </a:r>
            <a:r>
              <a:rPr sz="1500" dirty="0">
                <a:latin typeface="Calibri"/>
                <a:cs typeface="Calibri"/>
              </a:rPr>
              <a:t>	</a:t>
            </a:r>
            <a:r>
              <a:rPr sz="1500" spc="-50" dirty="0">
                <a:latin typeface="Calibri"/>
                <a:cs typeface="Calibri"/>
              </a:rPr>
              <a:t>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594" y="3478276"/>
            <a:ext cx="243586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10100"/>
              </a:lnSpc>
              <a:spcBef>
                <a:spcPts val="100"/>
              </a:spcBef>
              <a:tabLst>
                <a:tab pos="469265" algn="l"/>
              </a:tabLst>
            </a:pPr>
            <a:r>
              <a:rPr sz="1500" dirty="0">
                <a:latin typeface="Calibri"/>
                <a:cs typeface="Calibri"/>
              </a:rPr>
              <a:t>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besar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sampel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minimum </a:t>
            </a:r>
            <a:r>
              <a:rPr sz="1500" spc="-5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	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besar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populasi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5194" y="4006088"/>
            <a:ext cx="471805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Calibri"/>
                <a:cs typeface="Calibri"/>
              </a:rPr>
              <a:t>Z</a:t>
            </a:r>
            <a:r>
              <a:rPr sz="1500" spc="-15" baseline="-19444" dirty="0">
                <a:latin typeface="Calibri"/>
                <a:cs typeface="Calibri"/>
              </a:rPr>
              <a:t>1-</a:t>
            </a:r>
            <a:r>
              <a:rPr sz="1500" baseline="-19444" dirty="0">
                <a:latin typeface="Symbol"/>
                <a:cs typeface="Symbol"/>
              </a:rPr>
              <a:t></a:t>
            </a:r>
            <a:r>
              <a:rPr sz="1500" baseline="-19444" dirty="0">
                <a:latin typeface="Calibri"/>
                <a:cs typeface="Calibri"/>
              </a:rPr>
              <a:t>/2</a:t>
            </a:r>
            <a:r>
              <a:rPr sz="1500" spc="487" baseline="-19444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nilai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distribusi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normal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baku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(tabel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Z)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pada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Symbol"/>
                <a:cs typeface="Symbol"/>
              </a:rPr>
              <a:t></a:t>
            </a:r>
            <a:r>
              <a:rPr sz="1500" spc="-5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Calibri"/>
                <a:cs typeface="Calibri"/>
              </a:rPr>
              <a:t>tertentu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5194" y="4199635"/>
            <a:ext cx="2546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250" spc="-37" baseline="-16666" dirty="0">
                <a:latin typeface="Symbol"/>
                <a:cs typeface="Symbol"/>
              </a:rPr>
              <a:t></a:t>
            </a:r>
            <a:r>
              <a:rPr sz="1000" spc="-25" dirty="0"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8901" y="4367276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latin typeface="Calibri"/>
                <a:cs typeface="Calibri"/>
              </a:rPr>
              <a:t>h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50594" y="5262117"/>
            <a:ext cx="1060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latin typeface="Calibri"/>
                <a:cs typeface="Calibri"/>
              </a:rPr>
              <a:t>L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12494" y="4236211"/>
            <a:ext cx="5010785" cy="12801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508000">
              <a:lnSpc>
                <a:spcPct val="100000"/>
              </a:lnSpc>
              <a:spcBef>
                <a:spcPts val="265"/>
              </a:spcBef>
            </a:pPr>
            <a:r>
              <a:rPr sz="1500" dirty="0">
                <a:latin typeface="Calibri"/>
                <a:cs typeface="Calibri"/>
              </a:rPr>
              <a:t>=</a:t>
            </a:r>
            <a:r>
              <a:rPr sz="1500" spc="-10" dirty="0">
                <a:latin typeface="Calibri"/>
                <a:cs typeface="Calibri"/>
              </a:rPr>
              <a:t> harga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varians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 </a:t>
            </a:r>
            <a:r>
              <a:rPr sz="1500" spc="-20" dirty="0">
                <a:latin typeface="Calibri"/>
                <a:cs typeface="Calibri"/>
              </a:rPr>
              <a:t>strata-</a:t>
            </a:r>
            <a:r>
              <a:rPr sz="1500" spc="-50" dirty="0">
                <a:latin typeface="Calibri"/>
                <a:cs typeface="Calibri"/>
              </a:rPr>
              <a:t>h</a:t>
            </a:r>
            <a:endParaRPr sz="15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70"/>
              </a:spcBef>
              <a:tabLst>
                <a:tab pos="507365" algn="l"/>
              </a:tabLst>
            </a:pPr>
            <a:r>
              <a:rPr sz="1500" spc="-50" dirty="0">
                <a:latin typeface="Calibri"/>
                <a:cs typeface="Calibri"/>
              </a:rPr>
              <a:t>d</a:t>
            </a:r>
            <a:r>
              <a:rPr sz="1500" dirty="0">
                <a:latin typeface="Calibri"/>
                <a:cs typeface="Calibri"/>
              </a:rPr>
              <a:t>	=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kesalahan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(absolut)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yang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dapat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ditolerir</a:t>
            </a:r>
            <a:endParaRPr sz="15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80"/>
              </a:spcBef>
              <a:tabLst>
                <a:tab pos="507365" algn="l"/>
              </a:tabLst>
            </a:pPr>
            <a:r>
              <a:rPr sz="1500" spc="-20" dirty="0">
                <a:latin typeface="Calibri"/>
                <a:cs typeface="Calibri"/>
              </a:rPr>
              <a:t>W</a:t>
            </a:r>
            <a:r>
              <a:rPr sz="1500" spc="-125" dirty="0">
                <a:latin typeface="Calibri"/>
                <a:cs typeface="Calibri"/>
              </a:rPr>
              <a:t> </a:t>
            </a:r>
            <a:r>
              <a:rPr sz="1500" spc="-75" baseline="-19444" dirty="0">
                <a:latin typeface="Calibri"/>
                <a:cs typeface="Calibri"/>
              </a:rPr>
              <a:t>h</a:t>
            </a:r>
            <a:r>
              <a:rPr sz="1500" baseline="-19444" dirty="0">
                <a:latin typeface="Calibri"/>
                <a:cs typeface="Calibri"/>
              </a:rPr>
              <a:t>	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fraksi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dari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observasi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yang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dialokasi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pada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strata-</a:t>
            </a:r>
            <a:r>
              <a:rPr sz="1500" dirty="0">
                <a:latin typeface="Calibri"/>
                <a:cs typeface="Calibri"/>
              </a:rPr>
              <a:t>h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120" dirty="0">
                <a:latin typeface="Calibri"/>
                <a:cs typeface="Calibri"/>
              </a:rPr>
              <a:t> </a:t>
            </a:r>
            <a:r>
              <a:rPr sz="1500" spc="-37" baseline="-19444" dirty="0">
                <a:latin typeface="Calibri"/>
                <a:cs typeface="Calibri"/>
              </a:rPr>
              <a:t>h</a:t>
            </a:r>
            <a:r>
              <a:rPr sz="1500" spc="-25" dirty="0">
                <a:latin typeface="Calibri"/>
                <a:cs typeface="Calibri"/>
              </a:rPr>
              <a:t>/N</a:t>
            </a:r>
            <a:endParaRPr sz="1500">
              <a:latin typeface="Calibri"/>
              <a:cs typeface="Calibri"/>
            </a:endParaRPr>
          </a:p>
          <a:p>
            <a:pPr marL="634365">
              <a:lnSpc>
                <a:spcPct val="100000"/>
              </a:lnSpc>
              <a:spcBef>
                <a:spcPts val="180"/>
              </a:spcBef>
            </a:pPr>
            <a:r>
              <a:rPr sz="1500" dirty="0">
                <a:latin typeface="Calibri"/>
                <a:cs typeface="Calibri"/>
              </a:rPr>
              <a:t>Jika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digunakan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alokasi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setara,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W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1/L</a:t>
            </a:r>
            <a:endParaRPr sz="1500">
              <a:latin typeface="Calibri"/>
              <a:cs typeface="Calibri"/>
            </a:endParaRPr>
          </a:p>
          <a:p>
            <a:pPr marL="508000">
              <a:lnSpc>
                <a:spcPct val="100000"/>
              </a:lnSpc>
              <a:spcBef>
                <a:spcPts val="180"/>
              </a:spcBef>
            </a:pPr>
            <a:r>
              <a:rPr sz="1500" dirty="0">
                <a:latin typeface="Calibri"/>
                <a:cs typeface="Calibri"/>
              </a:rPr>
              <a:t>=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jumlah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seluruh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strata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yang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ada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851025" y="1662429"/>
            <a:ext cx="4592320" cy="1408430"/>
            <a:chOff x="1851025" y="1662429"/>
            <a:chExt cx="4592320" cy="140843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38527" y="1751075"/>
              <a:ext cx="4418076" cy="123291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51025" y="1662429"/>
              <a:ext cx="4592320" cy="1408430"/>
            </a:xfrm>
            <a:custGeom>
              <a:avLst/>
              <a:gdLst/>
              <a:ahLst/>
              <a:cxnLst/>
              <a:rect l="l" t="t" r="r" b="b"/>
              <a:pathLst>
                <a:path w="4592320" h="1408430">
                  <a:moveTo>
                    <a:pt x="4521200" y="71120"/>
                  </a:moveTo>
                  <a:lnTo>
                    <a:pt x="71120" y="71120"/>
                  </a:lnTo>
                  <a:lnTo>
                    <a:pt x="71120" y="88900"/>
                  </a:lnTo>
                  <a:lnTo>
                    <a:pt x="71120" y="1319530"/>
                  </a:lnTo>
                  <a:lnTo>
                    <a:pt x="71120" y="1337310"/>
                  </a:lnTo>
                  <a:lnTo>
                    <a:pt x="4521200" y="1337310"/>
                  </a:lnTo>
                  <a:lnTo>
                    <a:pt x="4521200" y="1320038"/>
                  </a:lnTo>
                  <a:lnTo>
                    <a:pt x="4521200" y="1319530"/>
                  </a:lnTo>
                  <a:lnTo>
                    <a:pt x="4521200" y="89408"/>
                  </a:lnTo>
                  <a:lnTo>
                    <a:pt x="4503420" y="89408"/>
                  </a:lnTo>
                  <a:lnTo>
                    <a:pt x="4503420" y="1319530"/>
                  </a:lnTo>
                  <a:lnTo>
                    <a:pt x="88900" y="1319530"/>
                  </a:lnTo>
                  <a:lnTo>
                    <a:pt x="88900" y="88900"/>
                  </a:lnTo>
                  <a:lnTo>
                    <a:pt x="4521200" y="88900"/>
                  </a:lnTo>
                  <a:lnTo>
                    <a:pt x="4521200" y="71120"/>
                  </a:lnTo>
                  <a:close/>
                </a:path>
                <a:path w="4592320" h="1408430">
                  <a:moveTo>
                    <a:pt x="4592320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0" y="1355090"/>
                  </a:lnTo>
                  <a:lnTo>
                    <a:pt x="0" y="1408430"/>
                  </a:lnTo>
                  <a:lnTo>
                    <a:pt x="4592320" y="1408430"/>
                  </a:lnTo>
                  <a:lnTo>
                    <a:pt x="4592320" y="1355598"/>
                  </a:lnTo>
                  <a:lnTo>
                    <a:pt x="4592320" y="1355090"/>
                  </a:lnTo>
                  <a:lnTo>
                    <a:pt x="4592320" y="53848"/>
                  </a:lnTo>
                  <a:lnTo>
                    <a:pt x="4538980" y="53848"/>
                  </a:lnTo>
                  <a:lnTo>
                    <a:pt x="4538980" y="1355090"/>
                  </a:lnTo>
                  <a:lnTo>
                    <a:pt x="53340" y="1355090"/>
                  </a:lnTo>
                  <a:lnTo>
                    <a:pt x="53340" y="53340"/>
                  </a:lnTo>
                  <a:lnTo>
                    <a:pt x="4592320" y="53340"/>
                  </a:lnTo>
                  <a:lnTo>
                    <a:pt x="45923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4222" y="577722"/>
            <a:ext cx="7518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Alur</a:t>
            </a:r>
            <a:r>
              <a:rPr sz="3200" spc="-55" dirty="0"/>
              <a:t> </a:t>
            </a:r>
            <a:r>
              <a:rPr sz="3200" dirty="0"/>
              <a:t>Berpikir</a:t>
            </a:r>
            <a:r>
              <a:rPr sz="3200" spc="-50" dirty="0"/>
              <a:t> </a:t>
            </a:r>
            <a:r>
              <a:rPr sz="3200" dirty="0"/>
              <a:t>dalam</a:t>
            </a:r>
            <a:r>
              <a:rPr sz="3200" spc="-55" dirty="0"/>
              <a:t> </a:t>
            </a:r>
            <a:r>
              <a:rPr sz="3200" dirty="0"/>
              <a:t>Metodologi</a:t>
            </a:r>
            <a:r>
              <a:rPr sz="3200" spc="-50" dirty="0"/>
              <a:t> </a:t>
            </a:r>
            <a:r>
              <a:rPr sz="3200" spc="-10" dirty="0"/>
              <a:t>Research: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443355"/>
            <a:ext cx="7976870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</a:tabLst>
            </a:pPr>
            <a:r>
              <a:rPr sz="2000" dirty="0">
                <a:latin typeface="Arial MT"/>
                <a:cs typeface="Arial MT"/>
              </a:rPr>
              <a:t>Masalah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Identifikasi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Mslh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[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Batasan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]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Rumusan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Masalah</a:t>
            </a:r>
            <a:r>
              <a:rPr sz="2000" spc="-10" dirty="0">
                <a:latin typeface="Wingdings"/>
                <a:cs typeface="Wingdings"/>
              </a:rPr>
              <a:t></a:t>
            </a:r>
            <a:endParaRPr sz="20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140"/>
              </a:spcBef>
            </a:pPr>
            <a:endParaRPr sz="20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-10" dirty="0">
                <a:latin typeface="Wingdings"/>
                <a:cs typeface="Wingdings"/>
              </a:rPr>
              <a:t></a:t>
            </a:r>
            <a:r>
              <a:rPr sz="2000" spc="-10" dirty="0">
                <a:latin typeface="Arial MT"/>
                <a:cs typeface="Arial MT"/>
              </a:rPr>
              <a:t>Tujuan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Penelitian/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Manfaat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Tinjauan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Pustaka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Kerngka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Konsep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09609" y="2479929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479929"/>
            <a:ext cx="6745605" cy="313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/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Hipotesis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Metode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Penelitian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Design</a:t>
            </a:r>
            <a:r>
              <a:rPr sz="2000" spc="-10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Penelitian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buChar char="-"/>
              <a:tabLst>
                <a:tab pos="621030" algn="l"/>
              </a:tabLst>
            </a:pPr>
            <a:r>
              <a:rPr sz="2000" dirty="0">
                <a:latin typeface="Arial MT"/>
                <a:cs typeface="Arial MT"/>
              </a:rPr>
              <a:t>Waktu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/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Lokasi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buChar char="-"/>
              <a:tabLst>
                <a:tab pos="621030" algn="l"/>
              </a:tabLst>
            </a:pPr>
            <a:r>
              <a:rPr sz="2000" dirty="0">
                <a:latin typeface="Arial MT"/>
                <a:cs typeface="Arial MT"/>
              </a:rPr>
              <a:t>Populasi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/</a:t>
            </a:r>
            <a:r>
              <a:rPr sz="2000" spc="-10" dirty="0">
                <a:latin typeface="Arial MT"/>
                <a:cs typeface="Arial MT"/>
              </a:rPr>
              <a:t> Sample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buChar char="-"/>
              <a:tabLst>
                <a:tab pos="621030" algn="l"/>
              </a:tabLst>
            </a:pPr>
            <a:r>
              <a:rPr sz="2000" spc="-20" dirty="0">
                <a:latin typeface="Arial MT"/>
                <a:cs typeface="Arial MT"/>
              </a:rPr>
              <a:t>Variabel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/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DO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buChar char="-"/>
              <a:tabLst>
                <a:tab pos="621030" algn="l"/>
              </a:tabLst>
            </a:pPr>
            <a:r>
              <a:rPr sz="2000" spc="-10" dirty="0">
                <a:latin typeface="Arial MT"/>
                <a:cs typeface="Arial MT"/>
              </a:rPr>
              <a:t>Instrumentasi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buChar char="-"/>
              <a:tabLst>
                <a:tab pos="621030" algn="l"/>
              </a:tabLst>
            </a:pPr>
            <a:r>
              <a:rPr sz="2000" dirty="0">
                <a:latin typeface="Arial MT"/>
                <a:cs typeface="Arial MT"/>
              </a:rPr>
              <a:t>Uji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Coba</a:t>
            </a:r>
            <a:endParaRPr sz="2000">
              <a:latin typeface="Arial MT"/>
              <a:cs typeface="Arial MT"/>
            </a:endParaRPr>
          </a:p>
          <a:p>
            <a:pPr marL="621030" indent="-151130">
              <a:lnSpc>
                <a:spcPct val="100000"/>
              </a:lnSpc>
              <a:spcBef>
                <a:spcPts val="5"/>
              </a:spcBef>
              <a:buChar char="-"/>
              <a:tabLst>
                <a:tab pos="621030" algn="l"/>
              </a:tabLst>
            </a:pPr>
            <a:r>
              <a:rPr sz="2000" dirty="0">
                <a:latin typeface="Arial MT"/>
                <a:cs typeface="Arial MT"/>
              </a:rPr>
              <a:t>Pengumpulan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Data</a:t>
            </a:r>
            <a:endParaRPr sz="2000">
              <a:latin typeface="Arial MT"/>
              <a:cs typeface="Arial MT"/>
            </a:endParaRPr>
          </a:p>
          <a:p>
            <a:pPr marL="607060" indent="-137160">
              <a:lnSpc>
                <a:spcPct val="100000"/>
              </a:lnSpc>
              <a:buChar char="-"/>
              <a:tabLst>
                <a:tab pos="607060" algn="l"/>
              </a:tabLst>
            </a:pPr>
            <a:r>
              <a:rPr sz="2000" dirty="0">
                <a:latin typeface="Arial MT"/>
                <a:cs typeface="Arial MT"/>
              </a:rPr>
              <a:t>Analisis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Data.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Hasil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Penelitian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Pembahasan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 MT"/>
                <a:cs typeface="Arial MT"/>
              </a:rPr>
              <a:t>Kesimpulan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/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Saran.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6016548"/>
            <a:ext cx="14420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Arial MT"/>
                <a:cs typeface="Arial MT"/>
              </a:rPr>
              <a:t>(Debe,2003)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09904"/>
            <a:ext cx="2974340" cy="6108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354965" algn="l"/>
              </a:tabLst>
            </a:pPr>
            <a:r>
              <a:rPr sz="1600" b="1" dirty="0">
                <a:latin typeface="Calibri"/>
                <a:cs typeface="Calibri"/>
              </a:rPr>
              <a:t>Data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proporsi</a:t>
            </a:r>
            <a:endParaRPr sz="1600">
              <a:latin typeface="Calibri"/>
              <a:cs typeface="Calibri"/>
            </a:endParaRPr>
          </a:p>
          <a:p>
            <a:pPr marL="559435" indent="-546735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559435" algn="l"/>
              </a:tabLst>
            </a:pPr>
            <a:r>
              <a:rPr sz="1600" dirty="0">
                <a:latin typeface="Calibri"/>
                <a:cs typeface="Calibri"/>
              </a:rPr>
              <a:t>Rumus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adalah</a:t>
            </a:r>
            <a:r>
              <a:rPr sz="1600" spc="-50" dirty="0">
                <a:latin typeface="Calibri"/>
                <a:cs typeface="Calibri"/>
              </a:rPr>
              <a:t> 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200476"/>
            <a:ext cx="6851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di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mana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8550" y="3151085"/>
            <a:ext cx="2635250" cy="61150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  <a:tabLst>
                <a:tab pos="541655" algn="l"/>
              </a:tabLst>
            </a:pP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minimum</a:t>
            </a:r>
            <a:endParaRPr sz="1600">
              <a:latin typeface="Calibri"/>
              <a:cs typeface="Calibri"/>
            </a:endParaRPr>
          </a:p>
          <a:p>
            <a:pPr marL="84455">
              <a:lnSpc>
                <a:spcPct val="100000"/>
              </a:lnSpc>
              <a:spcBef>
                <a:spcPts val="385"/>
              </a:spcBef>
              <a:tabLst>
                <a:tab pos="541655" algn="l"/>
              </a:tabLst>
            </a:pP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populasi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5194" y="3787521"/>
            <a:ext cx="49885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Z</a:t>
            </a:r>
            <a:r>
              <a:rPr sz="1575" spc="-15" baseline="-21164" dirty="0">
                <a:latin typeface="Calibri"/>
                <a:cs typeface="Calibri"/>
              </a:rPr>
              <a:t>1-</a:t>
            </a:r>
            <a:r>
              <a:rPr sz="1575" baseline="-21164" dirty="0">
                <a:latin typeface="Symbol"/>
                <a:cs typeface="Symbol"/>
              </a:rPr>
              <a:t></a:t>
            </a:r>
            <a:r>
              <a:rPr sz="1575" baseline="-21164" dirty="0">
                <a:latin typeface="Calibri"/>
                <a:cs typeface="Calibri"/>
              </a:rPr>
              <a:t>/2</a:t>
            </a:r>
            <a:r>
              <a:rPr sz="1575" spc="142" baseline="-2116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nilai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distribusi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normal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baku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(tabel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Z)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Symbol"/>
                <a:cs typeface="Symbol"/>
              </a:rPr>
              <a:t>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tertentu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50594" y="5200650"/>
            <a:ext cx="1111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Calibri"/>
                <a:cs typeface="Calibri"/>
              </a:rPr>
              <a:t>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12494" y="3980459"/>
            <a:ext cx="5304790" cy="14890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484"/>
              </a:spcBef>
              <a:tabLst>
                <a:tab pos="507365" algn="l"/>
              </a:tabLst>
            </a:pPr>
            <a:r>
              <a:rPr sz="1600" spc="-25" dirty="0">
                <a:latin typeface="Calibri"/>
                <a:cs typeface="Calibri"/>
              </a:rPr>
              <a:t>P</a:t>
            </a:r>
            <a:r>
              <a:rPr sz="1575" spc="-37" baseline="-21164" dirty="0">
                <a:latin typeface="Calibri"/>
                <a:cs typeface="Calibri"/>
              </a:rPr>
              <a:t>h</a:t>
            </a:r>
            <a:r>
              <a:rPr sz="1575" baseline="-21164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harga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proporsi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strata-</a:t>
            </a:r>
            <a:r>
              <a:rPr sz="1600" spc="-50" dirty="0">
                <a:latin typeface="Calibri"/>
                <a:cs typeface="Calibri"/>
              </a:rPr>
              <a:t>h</a:t>
            </a:r>
            <a:endParaRPr sz="16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380"/>
              </a:spcBef>
              <a:tabLst>
                <a:tab pos="507365" algn="l"/>
              </a:tabLst>
            </a:pPr>
            <a:r>
              <a:rPr sz="1600" spc="-5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kesalahan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(absolut)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dapat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ditolerir</a:t>
            </a:r>
            <a:endParaRPr sz="16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390"/>
              </a:spcBef>
              <a:tabLst>
                <a:tab pos="507365" algn="l"/>
              </a:tabLst>
            </a:pPr>
            <a:r>
              <a:rPr sz="1600" spc="-20" dirty="0">
                <a:latin typeface="Calibri"/>
                <a:cs typeface="Calibri"/>
              </a:rPr>
              <a:t>W</a:t>
            </a:r>
            <a:r>
              <a:rPr sz="1600" spc="-125" dirty="0">
                <a:latin typeface="Calibri"/>
                <a:cs typeface="Calibri"/>
              </a:rPr>
              <a:t> </a:t>
            </a:r>
            <a:r>
              <a:rPr sz="1575" spc="-75" baseline="-21164" dirty="0">
                <a:latin typeface="Calibri"/>
                <a:cs typeface="Calibri"/>
              </a:rPr>
              <a:t>h</a:t>
            </a:r>
            <a:r>
              <a:rPr sz="1575" baseline="-21164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fraksi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dari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observasi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dialokasi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strata-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120" dirty="0">
                <a:latin typeface="Calibri"/>
                <a:cs typeface="Calibri"/>
              </a:rPr>
              <a:t> </a:t>
            </a:r>
            <a:r>
              <a:rPr sz="1575" spc="-37" baseline="-21164" dirty="0">
                <a:latin typeface="Calibri"/>
                <a:cs typeface="Calibri"/>
              </a:rPr>
              <a:t>h</a:t>
            </a:r>
            <a:r>
              <a:rPr sz="1600" spc="-25" dirty="0">
                <a:latin typeface="Calibri"/>
                <a:cs typeface="Calibri"/>
              </a:rPr>
              <a:t>/N</a:t>
            </a:r>
            <a:endParaRPr sz="1600">
              <a:latin typeface="Calibri"/>
              <a:cs typeface="Calibri"/>
            </a:endParaRPr>
          </a:p>
          <a:p>
            <a:pPr marL="645160">
              <a:lnSpc>
                <a:spcPct val="100000"/>
              </a:lnSpc>
              <a:spcBef>
                <a:spcPts val="384"/>
              </a:spcBef>
            </a:pPr>
            <a:r>
              <a:rPr sz="1600" dirty="0">
                <a:latin typeface="Calibri"/>
                <a:cs typeface="Calibri"/>
              </a:rPr>
              <a:t>Jika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digunakan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alokasi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setara,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1/L</a:t>
            </a:r>
            <a:endParaRPr sz="1600">
              <a:latin typeface="Calibri"/>
              <a:cs typeface="Calibri"/>
            </a:endParaRPr>
          </a:p>
          <a:p>
            <a:pPr marL="508000">
              <a:lnSpc>
                <a:spcPct val="100000"/>
              </a:lnSpc>
              <a:spcBef>
                <a:spcPts val="380"/>
              </a:spcBef>
            </a:pPr>
            <a:r>
              <a:rPr sz="1600" dirty="0">
                <a:latin typeface="Calibri"/>
                <a:cs typeface="Calibri"/>
              </a:rPr>
              <a:t>=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jumlah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seluruh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strata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ada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859533" y="1553210"/>
            <a:ext cx="4695190" cy="1304290"/>
            <a:chOff x="1859533" y="1553210"/>
            <a:chExt cx="4695190" cy="130429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47671" y="1641348"/>
              <a:ext cx="4518660" cy="11292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59534" y="1553209"/>
              <a:ext cx="4695190" cy="1304290"/>
            </a:xfrm>
            <a:custGeom>
              <a:avLst/>
              <a:gdLst/>
              <a:ahLst/>
              <a:cxnLst/>
              <a:rect l="l" t="t" r="r" b="b"/>
              <a:pathLst>
                <a:path w="4695190" h="1304289">
                  <a:moveTo>
                    <a:pt x="4623816" y="71120"/>
                  </a:moveTo>
                  <a:lnTo>
                    <a:pt x="71120" y="71120"/>
                  </a:lnTo>
                  <a:lnTo>
                    <a:pt x="71120" y="88900"/>
                  </a:lnTo>
                  <a:lnTo>
                    <a:pt x="71120" y="1215390"/>
                  </a:lnTo>
                  <a:lnTo>
                    <a:pt x="71120" y="1233170"/>
                  </a:lnTo>
                  <a:lnTo>
                    <a:pt x="4623816" y="1233170"/>
                  </a:lnTo>
                  <a:lnTo>
                    <a:pt x="4623816" y="1215644"/>
                  </a:lnTo>
                  <a:lnTo>
                    <a:pt x="4623816" y="1215390"/>
                  </a:lnTo>
                  <a:lnTo>
                    <a:pt x="4623816" y="89408"/>
                  </a:lnTo>
                  <a:lnTo>
                    <a:pt x="4606036" y="89408"/>
                  </a:lnTo>
                  <a:lnTo>
                    <a:pt x="4606036" y="1215390"/>
                  </a:lnTo>
                  <a:lnTo>
                    <a:pt x="88900" y="1215390"/>
                  </a:lnTo>
                  <a:lnTo>
                    <a:pt x="88900" y="88900"/>
                  </a:lnTo>
                  <a:lnTo>
                    <a:pt x="4623816" y="88900"/>
                  </a:lnTo>
                  <a:lnTo>
                    <a:pt x="4623816" y="71120"/>
                  </a:lnTo>
                  <a:close/>
                </a:path>
                <a:path w="4695190" h="1304289">
                  <a:moveTo>
                    <a:pt x="4694936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0" y="1250950"/>
                  </a:lnTo>
                  <a:lnTo>
                    <a:pt x="0" y="1304290"/>
                  </a:lnTo>
                  <a:lnTo>
                    <a:pt x="4694936" y="1304290"/>
                  </a:lnTo>
                  <a:lnTo>
                    <a:pt x="4694936" y="1251204"/>
                  </a:lnTo>
                  <a:lnTo>
                    <a:pt x="4694936" y="1250950"/>
                  </a:lnTo>
                  <a:lnTo>
                    <a:pt x="4694936" y="53848"/>
                  </a:lnTo>
                  <a:lnTo>
                    <a:pt x="4641596" y="53848"/>
                  </a:lnTo>
                  <a:lnTo>
                    <a:pt x="4641596" y="1250950"/>
                  </a:lnTo>
                  <a:lnTo>
                    <a:pt x="53340" y="1250950"/>
                  </a:lnTo>
                  <a:lnTo>
                    <a:pt x="53340" y="53340"/>
                  </a:lnTo>
                  <a:lnTo>
                    <a:pt x="4694936" y="53340"/>
                  </a:lnTo>
                  <a:lnTo>
                    <a:pt x="469493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61998" y="2747846"/>
            <a:ext cx="2112010" cy="0"/>
          </a:xfrm>
          <a:custGeom>
            <a:avLst/>
            <a:gdLst/>
            <a:ahLst/>
            <a:cxnLst/>
            <a:rect l="l" t="t" r="r" b="b"/>
            <a:pathLst>
              <a:path w="2112010">
                <a:moveTo>
                  <a:pt x="0" y="0"/>
                </a:moveTo>
                <a:lnTo>
                  <a:pt x="2111466" y="0"/>
                </a:lnTo>
              </a:path>
            </a:pathLst>
          </a:custGeom>
          <a:ln w="1358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97840" y="825779"/>
            <a:ext cx="7661275" cy="235521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484"/>
              </a:spcBef>
            </a:pP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c.</a:t>
            </a:r>
            <a:r>
              <a:rPr sz="16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Calibri"/>
                <a:cs typeface="Calibri"/>
              </a:rPr>
              <a:t>Cluster</a:t>
            </a:r>
            <a:r>
              <a:rPr sz="1600" b="1" i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Calibri"/>
                <a:cs typeface="Calibri"/>
              </a:rPr>
              <a:t>random</a:t>
            </a:r>
            <a:r>
              <a:rPr sz="1600" b="1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Calibri"/>
                <a:cs typeface="Calibri"/>
              </a:rPr>
              <a:t>sampling</a:t>
            </a:r>
            <a:endParaRPr sz="16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380"/>
              </a:spcBef>
            </a:pP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Data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kontinyu</a:t>
            </a:r>
            <a:endParaRPr sz="16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dirty="0">
                <a:latin typeface="Calibri"/>
                <a:cs typeface="Calibri"/>
              </a:rPr>
              <a:t>Pada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cluster</a:t>
            </a:r>
            <a:r>
              <a:rPr sz="1600" i="1" spc="-4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random</a:t>
            </a:r>
            <a:r>
              <a:rPr sz="1600" i="1" spc="-1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sampling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ditentukan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jumlah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akan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diambil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sebagai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sampel.</a:t>
            </a:r>
            <a:endParaRPr sz="16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Calibri"/>
                <a:cs typeface="Calibri"/>
              </a:rPr>
              <a:t>Rumusnya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adalah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1600">
              <a:latin typeface="Calibri"/>
              <a:cs typeface="Calibri"/>
            </a:endParaRPr>
          </a:p>
          <a:p>
            <a:pPr marL="1699895">
              <a:lnSpc>
                <a:spcPts val="1425"/>
              </a:lnSpc>
              <a:tabLst>
                <a:tab pos="2418080" algn="l"/>
              </a:tabLst>
            </a:pPr>
            <a:r>
              <a:rPr sz="160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Z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endParaRPr sz="1575" baseline="26455">
              <a:latin typeface="Calibri"/>
              <a:cs typeface="Calibri"/>
            </a:endParaRPr>
          </a:p>
          <a:p>
            <a:pPr marL="2040889">
              <a:lnSpc>
                <a:spcPts val="765"/>
              </a:lnSpc>
            </a:pPr>
            <a:r>
              <a:rPr sz="1050" spc="-10" dirty="0">
                <a:latin typeface="Calibri"/>
                <a:cs typeface="Calibri"/>
              </a:rPr>
              <a:t>1-</a:t>
            </a:r>
            <a:r>
              <a:rPr sz="1050" spc="-25" dirty="0">
                <a:latin typeface="Symbol"/>
                <a:cs typeface="Symbol"/>
              </a:rPr>
              <a:t></a:t>
            </a:r>
            <a:r>
              <a:rPr sz="1050" spc="-25" dirty="0">
                <a:latin typeface="Calibri"/>
                <a:cs typeface="Calibri"/>
              </a:rPr>
              <a:t>/2</a:t>
            </a:r>
            <a:endParaRPr sz="1050">
              <a:latin typeface="Calibri"/>
              <a:cs typeface="Calibri"/>
            </a:endParaRPr>
          </a:p>
          <a:p>
            <a:pPr marL="9652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=</a:t>
            </a:r>
            <a:endParaRPr sz="1600">
              <a:latin typeface="Calibri"/>
              <a:cs typeface="Calibri"/>
            </a:endParaRPr>
          </a:p>
          <a:p>
            <a:pPr marL="1239520">
              <a:lnSpc>
                <a:spcPts val="1425"/>
              </a:lnSpc>
              <a:spcBef>
                <a:spcPts val="395"/>
              </a:spcBef>
              <a:tabLst>
                <a:tab pos="3201035" algn="l"/>
              </a:tabLst>
            </a:pPr>
            <a:r>
              <a:rPr sz="1600" spc="-10" dirty="0">
                <a:latin typeface="Calibri"/>
                <a:cs typeface="Calibri"/>
              </a:rPr>
              <a:t>(N-</a:t>
            </a:r>
            <a:r>
              <a:rPr sz="1600" dirty="0">
                <a:latin typeface="Calibri"/>
                <a:cs typeface="Calibri"/>
              </a:rPr>
              <a:t>1)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575" baseline="26455" dirty="0">
                <a:latin typeface="Calibri"/>
                <a:cs typeface="Calibri"/>
              </a:rPr>
              <a:t>2</a:t>
            </a:r>
            <a:r>
              <a:rPr sz="1575" spc="179" baseline="2645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(N/C)</a:t>
            </a:r>
            <a:r>
              <a:rPr sz="1600" spc="-100" dirty="0">
                <a:latin typeface="Calibri"/>
                <a:cs typeface="Calibri"/>
              </a:rPr>
              <a:t> </a:t>
            </a:r>
            <a:r>
              <a:rPr sz="1575" baseline="26455" dirty="0">
                <a:latin typeface="Calibri"/>
                <a:cs typeface="Calibri"/>
              </a:rPr>
              <a:t>2</a:t>
            </a:r>
            <a:r>
              <a:rPr sz="1575" spc="179" baseline="264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Z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endParaRPr sz="1575" baseline="26455">
              <a:latin typeface="Calibri"/>
              <a:cs typeface="Calibri"/>
            </a:endParaRPr>
          </a:p>
          <a:p>
            <a:pPr marR="1687195" algn="ctr">
              <a:lnSpc>
                <a:spcPts val="765"/>
              </a:lnSpc>
            </a:pPr>
            <a:r>
              <a:rPr sz="1050" spc="-10" dirty="0">
                <a:latin typeface="Calibri"/>
                <a:cs typeface="Calibri"/>
              </a:rPr>
              <a:t>1-</a:t>
            </a:r>
            <a:r>
              <a:rPr sz="1050" spc="-25" dirty="0">
                <a:latin typeface="Symbol"/>
                <a:cs typeface="Symbol"/>
              </a:rPr>
              <a:t></a:t>
            </a:r>
            <a:r>
              <a:rPr sz="1050" spc="-25" dirty="0">
                <a:latin typeface="Calibri"/>
                <a:cs typeface="Calibri"/>
              </a:rPr>
              <a:t>/2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0136" y="3753103"/>
            <a:ext cx="6864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di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mana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4573" y="3703726"/>
            <a:ext cx="3930650" cy="610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5080" indent="-26034">
              <a:lnSpc>
                <a:spcPct val="120000"/>
              </a:lnSpc>
              <a:spcBef>
                <a:spcPts val="100"/>
              </a:spcBef>
              <a:tabLst>
                <a:tab pos="495300" algn="l"/>
              </a:tabLst>
            </a:pP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(jumlah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cluster)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minimum </a:t>
            </a: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populasi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5597" y="4290212"/>
            <a:ext cx="5070475" cy="11950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484"/>
              </a:spcBef>
            </a:pPr>
            <a:r>
              <a:rPr sz="1600" spc="-10" dirty="0">
                <a:latin typeface="Calibri"/>
                <a:cs typeface="Calibri"/>
              </a:rPr>
              <a:t>Z</a:t>
            </a:r>
            <a:r>
              <a:rPr sz="1575" spc="-15" baseline="-21164" dirty="0">
                <a:latin typeface="Calibri"/>
                <a:cs typeface="Calibri"/>
              </a:rPr>
              <a:t>1-</a:t>
            </a:r>
            <a:r>
              <a:rPr sz="1575" baseline="-21164" dirty="0">
                <a:latin typeface="Symbol"/>
                <a:cs typeface="Symbol"/>
              </a:rPr>
              <a:t></a:t>
            </a:r>
            <a:r>
              <a:rPr sz="1575" baseline="-21164" dirty="0">
                <a:latin typeface="Calibri"/>
                <a:cs typeface="Calibri"/>
              </a:rPr>
              <a:t>/2</a:t>
            </a:r>
            <a:r>
              <a:rPr sz="1575" spc="142" baseline="-2116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nilai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distribusi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normal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baku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(tabel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Z)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Symbol"/>
                <a:cs typeface="Symbol"/>
              </a:rPr>
              <a:t>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tertentu</a:t>
            </a:r>
            <a:endParaRPr sz="16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385"/>
              </a:spcBef>
              <a:tabLst>
                <a:tab pos="575310" algn="l"/>
              </a:tabLst>
            </a:pP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harga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varians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populasi</a:t>
            </a:r>
            <a:endParaRPr sz="1600">
              <a:latin typeface="Calibri"/>
              <a:cs typeface="Calibri"/>
            </a:endParaRPr>
          </a:p>
          <a:p>
            <a:pPr marL="107314" marR="1077595">
              <a:lnSpc>
                <a:spcPts val="2300"/>
              </a:lnSpc>
              <a:spcBef>
                <a:spcPts val="95"/>
              </a:spcBef>
              <a:tabLst>
                <a:tab pos="564515" algn="l"/>
              </a:tabLst>
            </a:pPr>
            <a:r>
              <a:rPr sz="1600" spc="-5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kesalahan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(absolut)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dapat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ditolerir </a:t>
            </a:r>
            <a:r>
              <a:rPr sz="1600" spc="-50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jumlah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seluruh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populasi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6398" y="2211398"/>
            <a:ext cx="2112010" cy="0"/>
          </a:xfrm>
          <a:custGeom>
            <a:avLst/>
            <a:gdLst/>
            <a:ahLst/>
            <a:cxnLst/>
            <a:rect l="l" t="t" r="r" b="b"/>
            <a:pathLst>
              <a:path w="2112010">
                <a:moveTo>
                  <a:pt x="0" y="0"/>
                </a:moveTo>
                <a:lnTo>
                  <a:pt x="2111466" y="0"/>
                </a:lnTo>
              </a:path>
            </a:pathLst>
          </a:custGeom>
          <a:ln w="1358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97840" y="825779"/>
            <a:ext cx="3946525" cy="181863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93065" indent="-3422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393065" algn="l"/>
              </a:tabLst>
            </a:pPr>
            <a:r>
              <a:rPr sz="1600" b="1" dirty="0">
                <a:latin typeface="Calibri"/>
                <a:cs typeface="Calibri"/>
              </a:rPr>
              <a:t>-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Data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proporsi</a:t>
            </a:r>
            <a:endParaRPr sz="1600">
              <a:latin typeface="Calibri"/>
              <a:cs typeface="Calibri"/>
            </a:endParaRPr>
          </a:p>
          <a:p>
            <a:pPr marL="393065" indent="-342265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93065" algn="l"/>
              </a:tabLst>
            </a:pPr>
            <a:r>
              <a:rPr sz="1600" dirty="0">
                <a:latin typeface="Calibri"/>
                <a:cs typeface="Calibri"/>
              </a:rPr>
              <a:t>Rumus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adalah</a:t>
            </a:r>
            <a:r>
              <a:rPr sz="1600" spc="-50" dirty="0">
                <a:latin typeface="Calibri"/>
                <a:cs typeface="Calibri"/>
              </a:rPr>
              <a:t> :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600">
              <a:latin typeface="Calibri"/>
              <a:cs typeface="Calibri"/>
            </a:endParaRPr>
          </a:p>
          <a:p>
            <a:pPr marR="372110" algn="r">
              <a:lnSpc>
                <a:spcPts val="1425"/>
              </a:lnSpc>
              <a:tabLst>
                <a:tab pos="717550" algn="l"/>
              </a:tabLst>
            </a:pPr>
            <a:r>
              <a:rPr sz="1600" dirty="0">
                <a:latin typeface="Calibri"/>
                <a:cs typeface="Calibri"/>
              </a:rPr>
              <a:t>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Z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endParaRPr sz="1575" baseline="26455">
              <a:latin typeface="Calibri"/>
              <a:cs typeface="Calibri"/>
            </a:endParaRPr>
          </a:p>
          <a:p>
            <a:pPr marR="623570" algn="r">
              <a:lnSpc>
                <a:spcPts val="765"/>
              </a:lnSpc>
            </a:pPr>
            <a:r>
              <a:rPr sz="1050" spc="-10" dirty="0">
                <a:latin typeface="Calibri"/>
                <a:cs typeface="Calibri"/>
              </a:rPr>
              <a:t>1-</a:t>
            </a:r>
            <a:r>
              <a:rPr sz="1050" spc="-25" dirty="0">
                <a:latin typeface="Symbol"/>
                <a:cs typeface="Symbol"/>
              </a:rPr>
              <a:t></a:t>
            </a:r>
            <a:r>
              <a:rPr sz="1050" spc="-25" dirty="0">
                <a:latin typeface="Calibri"/>
                <a:cs typeface="Calibri"/>
              </a:rPr>
              <a:t>/2</a:t>
            </a:r>
            <a:endParaRPr sz="1050">
              <a:latin typeface="Calibri"/>
              <a:cs typeface="Calibri"/>
            </a:endParaRPr>
          </a:p>
          <a:p>
            <a:pPr marL="65405" algn="ctr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=</a:t>
            </a:r>
            <a:endParaRPr sz="1600">
              <a:latin typeface="Calibri"/>
              <a:cs typeface="Calibri"/>
            </a:endParaRPr>
          </a:p>
          <a:p>
            <a:pPr marL="1742439">
              <a:lnSpc>
                <a:spcPts val="1425"/>
              </a:lnSpc>
              <a:spcBef>
                <a:spcPts val="395"/>
              </a:spcBef>
              <a:tabLst>
                <a:tab pos="3703954" algn="l"/>
              </a:tabLst>
            </a:pPr>
            <a:r>
              <a:rPr sz="1600" spc="-10" dirty="0">
                <a:latin typeface="Calibri"/>
                <a:cs typeface="Calibri"/>
              </a:rPr>
              <a:t>(N-</a:t>
            </a:r>
            <a:r>
              <a:rPr sz="1600" dirty="0">
                <a:latin typeface="Calibri"/>
                <a:cs typeface="Calibri"/>
              </a:rPr>
              <a:t>1)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575" baseline="26455" dirty="0">
                <a:latin typeface="Calibri"/>
                <a:cs typeface="Calibri"/>
              </a:rPr>
              <a:t>2</a:t>
            </a:r>
            <a:r>
              <a:rPr sz="1575" spc="172" baseline="2645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(N/C)</a:t>
            </a:r>
            <a:r>
              <a:rPr sz="1600" spc="-100" dirty="0">
                <a:latin typeface="Calibri"/>
                <a:cs typeface="Calibri"/>
              </a:rPr>
              <a:t> </a:t>
            </a:r>
            <a:r>
              <a:rPr sz="1575" baseline="26455" dirty="0">
                <a:latin typeface="Calibri"/>
                <a:cs typeface="Calibri"/>
              </a:rPr>
              <a:t>2</a:t>
            </a:r>
            <a:r>
              <a:rPr sz="1575" spc="179" baseline="264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Z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endParaRPr sz="1575" baseline="26455">
              <a:latin typeface="Calibri"/>
              <a:cs typeface="Calibri"/>
            </a:endParaRPr>
          </a:p>
          <a:p>
            <a:pPr marR="294640" algn="r">
              <a:lnSpc>
                <a:spcPts val="765"/>
              </a:lnSpc>
            </a:pPr>
            <a:r>
              <a:rPr sz="1050" spc="-10" dirty="0">
                <a:latin typeface="Calibri"/>
                <a:cs typeface="Calibri"/>
              </a:rPr>
              <a:t>1-</a:t>
            </a:r>
            <a:r>
              <a:rPr sz="1050" spc="-25" dirty="0">
                <a:latin typeface="Symbol"/>
                <a:cs typeface="Symbol"/>
              </a:rPr>
              <a:t></a:t>
            </a:r>
            <a:r>
              <a:rPr sz="1050" spc="-25" dirty="0">
                <a:latin typeface="Calibri"/>
                <a:cs typeface="Calibri"/>
              </a:rPr>
              <a:t>/2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0136" y="2923793"/>
            <a:ext cx="6864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di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mana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6473" y="2872638"/>
            <a:ext cx="5497195" cy="2661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1532890" indent="-26034">
              <a:lnSpc>
                <a:spcPct val="120700"/>
              </a:lnSpc>
              <a:spcBef>
                <a:spcPts val="100"/>
              </a:spcBef>
              <a:tabLst>
                <a:tab pos="533400" algn="l"/>
              </a:tabLst>
            </a:pP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(jumlah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cluster)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minimum </a:t>
            </a:r>
            <a:r>
              <a:rPr sz="1600" spc="-5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populasi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Symbol"/>
                <a:cs typeface="Symbol"/>
              </a:rPr>
              <a:t></a:t>
            </a:r>
            <a:r>
              <a:rPr sz="1600" spc="-25" dirty="0">
                <a:latin typeface="Calibri"/>
                <a:cs typeface="Calibri"/>
              </a:rPr>
              <a:t>m</a:t>
            </a:r>
            <a:r>
              <a:rPr sz="1575" spc="-37" baseline="-21164" dirty="0">
                <a:latin typeface="Calibri"/>
                <a:cs typeface="Calibri"/>
              </a:rPr>
              <a:t>i</a:t>
            </a:r>
            <a:endParaRPr sz="1575" baseline="-21164">
              <a:latin typeface="Calibri"/>
              <a:cs typeface="Calibri"/>
            </a:endParaRPr>
          </a:p>
          <a:p>
            <a:pPr marL="76200" marR="43180">
              <a:lnSpc>
                <a:spcPct val="119400"/>
              </a:lnSpc>
              <a:spcBef>
                <a:spcPts val="10"/>
              </a:spcBef>
              <a:tabLst>
                <a:tab pos="990600" algn="l"/>
              </a:tabLst>
            </a:pPr>
            <a:r>
              <a:rPr sz="1600" spc="-10" dirty="0">
                <a:latin typeface="Calibri"/>
                <a:cs typeface="Calibri"/>
              </a:rPr>
              <a:t>Z</a:t>
            </a:r>
            <a:r>
              <a:rPr sz="1575" spc="-15" baseline="-21164" dirty="0">
                <a:latin typeface="Calibri"/>
                <a:cs typeface="Calibri"/>
              </a:rPr>
              <a:t>1-</a:t>
            </a:r>
            <a:r>
              <a:rPr sz="1575" spc="-37" baseline="-21164" dirty="0">
                <a:latin typeface="Symbol"/>
                <a:cs typeface="Symbol"/>
              </a:rPr>
              <a:t></a:t>
            </a:r>
            <a:r>
              <a:rPr sz="1575" spc="-37" baseline="-21164" dirty="0">
                <a:latin typeface="Calibri"/>
                <a:cs typeface="Calibri"/>
              </a:rPr>
              <a:t>/2</a:t>
            </a:r>
            <a:r>
              <a:rPr sz="1575" baseline="-21164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nilai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distribusi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normal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baku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(tabel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Z)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Symbol"/>
                <a:cs typeface="Symbol"/>
              </a:rPr>
              <a:t>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tertentu </a:t>
            </a:r>
            <a:r>
              <a:rPr sz="1600" spc="-5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kesalahan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(absolut)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dapat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ditolerir</a:t>
            </a:r>
            <a:endParaRPr sz="16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385"/>
              </a:spcBef>
              <a:tabLst>
                <a:tab pos="533400" algn="l"/>
              </a:tabLst>
            </a:pPr>
            <a:r>
              <a:rPr sz="1600" spc="-50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jumlah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seluruh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populasi</a:t>
            </a:r>
            <a:endParaRPr sz="16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400"/>
              </a:spcBef>
              <a:tabLst>
                <a:tab pos="990600" algn="l"/>
                <a:tab pos="2812415" algn="l"/>
                <a:tab pos="3306445" algn="l"/>
              </a:tabLst>
            </a:pPr>
            <a:r>
              <a:rPr sz="1600" spc="-25" dirty="0">
                <a:latin typeface="Symbol"/>
                <a:cs typeface="Symbol"/>
              </a:rPr>
              <a:t></a:t>
            </a:r>
            <a:r>
              <a:rPr sz="1575" spc="-37" baseline="26455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Symbol"/>
                <a:cs typeface="Symbol"/>
              </a:rPr>
              <a:t></a:t>
            </a:r>
            <a:r>
              <a:rPr sz="1600" dirty="0">
                <a:latin typeface="Calibri"/>
                <a:cs typeface="Calibri"/>
              </a:rPr>
              <a:t>(a</a:t>
            </a:r>
            <a:r>
              <a:rPr sz="1575" baseline="-21164" dirty="0">
                <a:latin typeface="Calibri"/>
                <a:cs typeface="Calibri"/>
              </a:rPr>
              <a:t>i</a:t>
            </a:r>
            <a:r>
              <a:rPr sz="1575" spc="202" baseline="-2116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 m</a:t>
            </a:r>
            <a:r>
              <a:rPr sz="1575" baseline="-21164" dirty="0">
                <a:latin typeface="Calibri"/>
                <a:cs typeface="Calibri"/>
              </a:rPr>
              <a:t>i</a:t>
            </a:r>
            <a:r>
              <a:rPr sz="1575" spc="179" baseline="-2116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P)</a:t>
            </a:r>
            <a:r>
              <a:rPr sz="1575" baseline="26455" dirty="0">
                <a:latin typeface="Calibri"/>
                <a:cs typeface="Calibri"/>
              </a:rPr>
              <a:t>2</a:t>
            </a:r>
            <a:r>
              <a:rPr sz="1600" dirty="0">
                <a:latin typeface="Calibri"/>
                <a:cs typeface="Calibri"/>
              </a:rPr>
              <a:t>/(C’-</a:t>
            </a:r>
            <a:r>
              <a:rPr sz="1600" spc="-25" dirty="0">
                <a:latin typeface="Calibri"/>
                <a:cs typeface="Calibri"/>
              </a:rPr>
              <a:t>1)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dan</a:t>
            </a:r>
            <a:r>
              <a:rPr sz="1600" dirty="0">
                <a:latin typeface="Calibri"/>
                <a:cs typeface="Calibri"/>
              </a:rPr>
              <a:t>	P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= </a:t>
            </a:r>
            <a:r>
              <a:rPr sz="1600" dirty="0">
                <a:latin typeface="Symbol"/>
                <a:cs typeface="Symbol"/>
              </a:rPr>
              <a:t>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575" baseline="-21164" dirty="0">
                <a:latin typeface="Calibri"/>
                <a:cs typeface="Calibri"/>
              </a:rPr>
              <a:t>i </a:t>
            </a:r>
            <a:r>
              <a:rPr sz="1600" spc="-20" dirty="0">
                <a:latin typeface="Calibri"/>
                <a:cs typeface="Calibri"/>
              </a:rPr>
              <a:t>/</a:t>
            </a:r>
            <a:r>
              <a:rPr sz="1600" spc="-20" dirty="0">
                <a:latin typeface="Symbol"/>
                <a:cs typeface="Symbol"/>
              </a:rPr>
              <a:t></a:t>
            </a:r>
            <a:r>
              <a:rPr sz="1600" spc="-20" dirty="0">
                <a:latin typeface="Calibri"/>
                <a:cs typeface="Calibri"/>
              </a:rPr>
              <a:t>m</a:t>
            </a:r>
            <a:r>
              <a:rPr sz="1575" spc="-30" baseline="-21164" dirty="0">
                <a:latin typeface="Calibri"/>
                <a:cs typeface="Calibri"/>
              </a:rPr>
              <a:t>i</a:t>
            </a:r>
            <a:endParaRPr sz="1575" baseline="-21164">
              <a:latin typeface="Calibri"/>
              <a:cs typeface="Calibri"/>
            </a:endParaRPr>
          </a:p>
          <a:p>
            <a:pPr marL="76200" marR="222885">
              <a:lnSpc>
                <a:spcPts val="2300"/>
              </a:lnSpc>
              <a:spcBef>
                <a:spcPts val="130"/>
              </a:spcBef>
              <a:tabLst>
                <a:tab pos="533400" algn="l"/>
              </a:tabLst>
            </a:pPr>
            <a:r>
              <a:rPr sz="1600" spc="-25" dirty="0">
                <a:latin typeface="Calibri"/>
                <a:cs typeface="Calibri"/>
              </a:rPr>
              <a:t>a</a:t>
            </a:r>
            <a:r>
              <a:rPr sz="1575" spc="-37" baseline="-21164" dirty="0">
                <a:latin typeface="Calibri"/>
                <a:cs typeface="Calibri"/>
              </a:rPr>
              <a:t>i</a:t>
            </a:r>
            <a:r>
              <a:rPr sz="1575" baseline="-21164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banyaknya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elemen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masuk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kriteria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ke-</a:t>
            </a:r>
            <a:r>
              <a:rPr sz="1600" spc="-50" dirty="0">
                <a:latin typeface="Calibri"/>
                <a:cs typeface="Calibri"/>
              </a:rPr>
              <a:t>i </a:t>
            </a:r>
            <a:r>
              <a:rPr sz="1600" spc="-25" dirty="0">
                <a:latin typeface="Calibri"/>
                <a:cs typeface="Calibri"/>
              </a:rPr>
              <a:t>m</a:t>
            </a:r>
            <a:r>
              <a:rPr sz="1575" spc="-37" baseline="-21164" dirty="0">
                <a:latin typeface="Calibri"/>
                <a:cs typeface="Calibri"/>
              </a:rPr>
              <a:t>i</a:t>
            </a:r>
            <a:r>
              <a:rPr sz="1575" baseline="-21164" dirty="0">
                <a:latin typeface="Calibri"/>
                <a:cs typeface="Calibri"/>
              </a:rPr>
              <a:t>	</a:t>
            </a:r>
            <a:r>
              <a:rPr sz="1600" dirty="0">
                <a:latin typeface="Calibri"/>
                <a:cs typeface="Calibri"/>
              </a:rPr>
              <a:t>=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banyaknya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elemen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pada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ke-</a:t>
            </a:r>
            <a:r>
              <a:rPr sz="1600" spc="-50" dirty="0">
                <a:latin typeface="Calibri"/>
                <a:cs typeface="Calibri"/>
              </a:rPr>
              <a:t>i</a:t>
            </a:r>
            <a:endParaRPr sz="16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250"/>
              </a:spcBef>
              <a:tabLst>
                <a:tab pos="533400" algn="l"/>
              </a:tabLst>
            </a:pPr>
            <a:r>
              <a:rPr sz="1600" spc="-25" dirty="0">
                <a:latin typeface="Calibri"/>
                <a:cs typeface="Calibri"/>
              </a:rPr>
              <a:t>C’</a:t>
            </a:r>
            <a:r>
              <a:rPr sz="1600" dirty="0">
                <a:latin typeface="Calibri"/>
                <a:cs typeface="Calibri"/>
              </a:rPr>
              <a:t>	=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jumlah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cluster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sementara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/>
          <p:cNvSpPr txBox="1"/>
          <p:nvPr/>
        </p:nvSpPr>
        <p:spPr>
          <a:xfrm>
            <a:off x="1152356" y="1075816"/>
            <a:ext cx="3972560" cy="80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745" indent="-114300">
              <a:lnSpc>
                <a:spcPts val="1620"/>
              </a:lnSpc>
              <a:spcBef>
                <a:spcPts val="100"/>
              </a:spcBef>
              <a:buSzPct val="63333"/>
              <a:buFont typeface="Segoe UI Symbol"/>
              <a:buChar char="⚫"/>
              <a:tabLst>
                <a:tab pos="118745" algn="l"/>
              </a:tabLst>
            </a:pPr>
            <a:r>
              <a:rPr sz="1500" spc="50" dirty="0">
                <a:solidFill>
                  <a:srgbClr val="FFFFFF"/>
                </a:solidFill>
                <a:latin typeface="Cambria"/>
                <a:cs typeface="Cambria"/>
              </a:rPr>
              <a:t>Uji</a:t>
            </a:r>
            <a:r>
              <a:rPr sz="1500" spc="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Cambria"/>
                <a:cs typeface="Cambria"/>
              </a:rPr>
              <a:t>Hipotesis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18745" indent="-114300">
              <a:lnSpc>
                <a:spcPts val="1620"/>
              </a:lnSpc>
              <a:buSzPct val="63333"/>
              <a:buFont typeface="Segoe UI Symbol"/>
              <a:buChar char="⚫"/>
              <a:tabLst>
                <a:tab pos="118745" algn="l"/>
              </a:tabLst>
            </a:pPr>
            <a:r>
              <a:rPr sz="1500" b="1" dirty="0">
                <a:solidFill>
                  <a:schemeClr val="tx1"/>
                </a:solidFill>
                <a:latin typeface="Palatino Linotype"/>
                <a:cs typeface="Palatino Linotype"/>
              </a:rPr>
              <a:t>-</a:t>
            </a:r>
            <a:r>
              <a:rPr sz="1500" b="1" spc="-35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500" b="1" dirty="0">
                <a:solidFill>
                  <a:schemeClr val="tx1"/>
                </a:solidFill>
                <a:latin typeface="Palatino Linotype"/>
                <a:cs typeface="Palatino Linotype"/>
              </a:rPr>
              <a:t>Data</a:t>
            </a:r>
            <a:r>
              <a:rPr sz="1500" b="1" spc="-25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500" b="1" spc="-10" dirty="0">
                <a:solidFill>
                  <a:schemeClr val="tx1"/>
                </a:solidFill>
                <a:latin typeface="Palatino Linotype"/>
                <a:cs typeface="Palatino Linotype"/>
              </a:rPr>
              <a:t>kontinyu</a:t>
            </a:r>
            <a:endParaRPr sz="1500" dirty="0">
              <a:solidFill>
                <a:schemeClr val="tx1"/>
              </a:solidFill>
              <a:latin typeface="Palatino Linotype"/>
              <a:cs typeface="Palatino Linotype"/>
            </a:endParaRPr>
          </a:p>
          <a:p>
            <a:pPr marL="1498600">
              <a:lnSpc>
                <a:spcPct val="100000"/>
              </a:lnSpc>
              <a:spcBef>
                <a:spcPts val="1080"/>
              </a:spcBef>
            </a:pP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Rumus</a:t>
            </a:r>
            <a:r>
              <a:rPr sz="1500" spc="1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5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500" spc="1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adalah</a:t>
            </a:r>
            <a:r>
              <a:rPr sz="1500" spc="14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-50" dirty="0">
                <a:solidFill>
                  <a:schemeClr val="tx1"/>
                </a:solidFill>
                <a:latin typeface="Cambria"/>
                <a:cs typeface="Cambria"/>
              </a:rPr>
              <a:t>: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pic>
        <p:nvPicPr>
          <p:cNvPr id="4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6698" y="2157123"/>
            <a:ext cx="2827401" cy="1050925"/>
          </a:xfrm>
          <a:prstGeom prst="rect">
            <a:avLst/>
          </a:prstGeom>
        </p:spPr>
      </p:pic>
      <p:sp>
        <p:nvSpPr>
          <p:cNvPr id="5" name="object 6"/>
          <p:cNvSpPr txBox="1"/>
          <p:nvPr/>
        </p:nvSpPr>
        <p:spPr>
          <a:xfrm>
            <a:off x="855268" y="3847272"/>
            <a:ext cx="1417320" cy="121793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75"/>
              </a:spcBef>
              <a:tabLst>
                <a:tab pos="915669" algn="l"/>
              </a:tabLst>
            </a:pP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5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5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915669" marR="43180">
              <a:lnSpc>
                <a:spcPct val="100000"/>
              </a:lnSpc>
              <a:spcBef>
                <a:spcPts val="370"/>
              </a:spcBef>
            </a:pPr>
            <a:r>
              <a:rPr sz="2250" baseline="12962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0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0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000" spc="-25" dirty="0">
                <a:solidFill>
                  <a:schemeClr val="tx1"/>
                </a:solidFill>
                <a:latin typeface="Cambria"/>
                <a:cs typeface="Cambria"/>
              </a:rPr>
              <a:t>/2</a:t>
            </a:r>
            <a:r>
              <a:rPr sz="10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2250" baseline="12962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0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0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endParaRPr sz="1000" dirty="0">
              <a:solidFill>
                <a:schemeClr val="tx1"/>
              </a:solidFill>
              <a:latin typeface="Symbol"/>
              <a:cs typeface="Symbol"/>
            </a:endParaRPr>
          </a:p>
          <a:p>
            <a:pPr marL="915669">
              <a:lnSpc>
                <a:spcPts val="985"/>
              </a:lnSpc>
            </a:pPr>
            <a:r>
              <a:rPr sz="2250" spc="-37" baseline="-16666" dirty="0">
                <a:solidFill>
                  <a:schemeClr val="tx1"/>
                </a:solidFill>
                <a:latin typeface="Symbol"/>
                <a:cs typeface="Symbol"/>
              </a:rPr>
              <a:t></a:t>
            </a:r>
            <a:r>
              <a:rPr sz="1000" spc="-25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0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915669">
              <a:lnSpc>
                <a:spcPct val="100000"/>
              </a:lnSpc>
              <a:spcBef>
                <a:spcPts val="455"/>
              </a:spcBef>
            </a:pPr>
            <a:r>
              <a:rPr sz="1500" spc="-20" dirty="0">
                <a:solidFill>
                  <a:schemeClr val="tx1"/>
                </a:solidFill>
                <a:latin typeface="Symbol"/>
                <a:cs typeface="Symbol"/>
              </a:rPr>
              <a:t></a:t>
            </a:r>
            <a:r>
              <a:rPr sz="1500" spc="-30" baseline="-19444" dirty="0">
                <a:solidFill>
                  <a:schemeClr val="tx1"/>
                </a:solidFill>
                <a:latin typeface="Cambria"/>
                <a:cs typeface="Cambria"/>
              </a:rPr>
              <a:t>0</a:t>
            </a:r>
            <a:r>
              <a:rPr sz="1500" spc="-20" dirty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500" spc="-25" dirty="0">
                <a:solidFill>
                  <a:schemeClr val="tx1"/>
                </a:solidFill>
                <a:latin typeface="Symbol"/>
                <a:cs typeface="Symbol"/>
              </a:rPr>
              <a:t></a:t>
            </a:r>
            <a:r>
              <a:rPr sz="1500" spc="-37" baseline="-19444" dirty="0">
                <a:solidFill>
                  <a:schemeClr val="tx1"/>
                </a:solidFill>
                <a:latin typeface="Cambria"/>
                <a:cs typeface="Cambria"/>
              </a:rPr>
              <a:t>a</a:t>
            </a:r>
            <a:endParaRPr sz="1500" baseline="-19444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6" name="object 7"/>
          <p:cNvSpPr txBox="1"/>
          <p:nvPr/>
        </p:nvSpPr>
        <p:spPr>
          <a:xfrm>
            <a:off x="2673223" y="3894531"/>
            <a:ext cx="498983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8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500" spc="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500" spc="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500" spc="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35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00" spc="8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5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5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5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5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5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5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5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5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5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5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500" spc="8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5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5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5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5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5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5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5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5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5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500" spc="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500" spc="8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5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harga</a:t>
            </a:r>
            <a:r>
              <a:rPr sz="15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varians</a:t>
            </a:r>
            <a:r>
              <a:rPr sz="15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5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54305" marR="5080" indent="-142240">
              <a:lnSpc>
                <a:spcPts val="1789"/>
              </a:lnSpc>
              <a:spcBef>
                <a:spcPts val="65"/>
              </a:spcBef>
            </a:pPr>
            <a:r>
              <a:rPr sz="1500" spc="8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5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5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selisih</a:t>
            </a:r>
            <a:r>
              <a:rPr sz="15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5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mean</a:t>
            </a:r>
            <a:r>
              <a:rPr sz="15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50" dirty="0">
                <a:solidFill>
                  <a:schemeClr val="tx1"/>
                </a:solidFill>
                <a:latin typeface="Cambria"/>
                <a:cs typeface="Cambria"/>
              </a:rPr>
              <a:t>yang</a:t>
            </a:r>
            <a:r>
              <a:rPr sz="15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diteliti</a:t>
            </a:r>
            <a:r>
              <a:rPr sz="15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5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dirty="0">
                <a:solidFill>
                  <a:schemeClr val="tx1"/>
                </a:solidFill>
                <a:latin typeface="Cambria"/>
                <a:cs typeface="Cambria"/>
              </a:rPr>
              <a:t>mean</a:t>
            </a:r>
            <a:r>
              <a:rPr sz="15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500" spc="-25" dirty="0">
                <a:solidFill>
                  <a:schemeClr val="tx1"/>
                </a:solidFill>
                <a:latin typeface="Cambria"/>
                <a:cs typeface="Cambria"/>
              </a:rPr>
              <a:t>di </a:t>
            </a:r>
            <a:r>
              <a:rPr sz="15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5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025461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/>
          <p:nvPr/>
        </p:nvSpPr>
        <p:spPr>
          <a:xfrm>
            <a:off x="1066800" y="1447800"/>
            <a:ext cx="30079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-</a:t>
            </a:r>
            <a:r>
              <a:rPr sz="1600" b="1" spc="-2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Data </a:t>
            </a:r>
            <a:r>
              <a:rPr sz="1600" b="1" spc="-10" dirty="0">
                <a:solidFill>
                  <a:schemeClr val="tx1"/>
                </a:solidFill>
                <a:latin typeface="Palatino Linotype"/>
                <a:cs typeface="Palatino Linotype"/>
              </a:rPr>
              <a:t>proporsi</a:t>
            </a:r>
            <a:endParaRPr sz="1600" dirty="0">
              <a:solidFill>
                <a:schemeClr val="tx1"/>
              </a:solidFill>
              <a:latin typeface="Palatino Linotype"/>
              <a:cs typeface="Palatino Linotype"/>
            </a:endParaRPr>
          </a:p>
          <a:p>
            <a:pPr marL="467995">
              <a:lnSpc>
                <a:spcPct val="100000"/>
              </a:lnSpc>
            </a:pP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Rumus</a:t>
            </a:r>
            <a:r>
              <a:rPr sz="1600" spc="16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1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1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adalah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pic>
        <p:nvPicPr>
          <p:cNvPr id="3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2200" y="2282031"/>
            <a:ext cx="3709924" cy="90646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43099" y="3505200"/>
            <a:ext cx="1146810" cy="183070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65"/>
              </a:spcBef>
              <a:tabLst>
                <a:tab pos="974090" algn="l"/>
              </a:tabLst>
            </a:pP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6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 marR="43180">
              <a:lnSpc>
                <a:spcPct val="110100"/>
              </a:lnSpc>
              <a:spcBef>
                <a:spcPts val="575"/>
              </a:spcBef>
            </a:pPr>
            <a:r>
              <a:rPr sz="2400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5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050" spc="-25" dirty="0">
                <a:solidFill>
                  <a:schemeClr val="tx1"/>
                </a:solidFill>
                <a:latin typeface="Cambria"/>
                <a:cs typeface="Cambria"/>
              </a:rPr>
              <a:t>/2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2400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5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05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spc="-37" baseline="-21164" dirty="0">
                <a:solidFill>
                  <a:schemeClr val="tx1"/>
                </a:solidFill>
                <a:latin typeface="Cambria"/>
                <a:cs typeface="Cambria"/>
              </a:rPr>
              <a:t>0</a:t>
            </a:r>
            <a:endParaRPr sz="1575" baseline="-21164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>
              <a:lnSpc>
                <a:spcPct val="100000"/>
              </a:lnSpc>
              <a:spcBef>
                <a:spcPts val="385"/>
              </a:spcBef>
            </a:pP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spc="-37" baseline="-21164" dirty="0">
                <a:solidFill>
                  <a:schemeClr val="tx1"/>
                </a:solidFill>
                <a:latin typeface="Cambria"/>
                <a:cs typeface="Cambria"/>
              </a:rPr>
              <a:t>a</a:t>
            </a:r>
            <a:endParaRPr sz="1575" baseline="-21164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>
              <a:lnSpc>
                <a:spcPct val="100000"/>
              </a:lnSpc>
              <a:spcBef>
                <a:spcPts val="385"/>
              </a:spcBef>
            </a:pP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baseline="-21164" dirty="0">
                <a:solidFill>
                  <a:schemeClr val="tx1"/>
                </a:solidFill>
                <a:latin typeface="Cambria"/>
                <a:cs typeface="Cambria"/>
              </a:rPr>
              <a:t>a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spc="-37" baseline="-21164" dirty="0">
                <a:solidFill>
                  <a:schemeClr val="tx1"/>
                </a:solidFill>
                <a:latin typeface="Cambria"/>
                <a:cs typeface="Cambria"/>
              </a:rPr>
              <a:t>0</a:t>
            </a:r>
            <a:endParaRPr sz="1575" baseline="-21164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19400" y="3546764"/>
            <a:ext cx="5191125" cy="207454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6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35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55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600" spc="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55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600" spc="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63195" marR="5080" indent="-151130">
              <a:lnSpc>
                <a:spcPct val="120000"/>
              </a:lnSpc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selisih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50" dirty="0">
                <a:solidFill>
                  <a:schemeClr val="tx1"/>
                </a:solidFill>
                <a:latin typeface="Cambria"/>
                <a:cs typeface="Cambria"/>
              </a:rPr>
              <a:t>yang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diteliti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600" spc="1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proporsi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651544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16709"/>
            <a:ext cx="469455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b="1" dirty="0">
                <a:latin typeface="Calibri"/>
                <a:cs typeface="Calibri"/>
              </a:rPr>
              <a:t>BESAR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SAMPEL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40" dirty="0">
                <a:latin typeface="Calibri"/>
                <a:cs typeface="Calibri"/>
              </a:rPr>
              <a:t>PADA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DUA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POPULASI</a:t>
            </a:r>
            <a:endParaRPr sz="2000">
              <a:latin typeface="Calibri"/>
              <a:cs typeface="Calibri"/>
            </a:endParaRPr>
          </a:p>
          <a:p>
            <a:pPr marL="443865" lvl="1" indent="-97155">
              <a:lnSpc>
                <a:spcPct val="100000"/>
              </a:lnSpc>
              <a:buSzPct val="95000"/>
              <a:buFont typeface="Arial MT"/>
              <a:buChar char="•"/>
              <a:tabLst>
                <a:tab pos="443865" algn="l"/>
              </a:tabLst>
            </a:pPr>
            <a:r>
              <a:rPr sz="2000" dirty="0">
                <a:latin typeface="Calibri"/>
                <a:cs typeface="Calibri"/>
              </a:rPr>
              <a:t>1.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Estimasi</a:t>
            </a:r>
            <a:endParaRPr sz="2000">
              <a:latin typeface="Calibri"/>
              <a:cs typeface="Calibri"/>
            </a:endParaRPr>
          </a:p>
          <a:p>
            <a:pPr marL="671195" lvl="1" indent="-315595">
              <a:lnSpc>
                <a:spcPct val="100000"/>
              </a:lnSpc>
              <a:buSzPct val="95000"/>
              <a:buFont typeface="Arial MT"/>
              <a:buChar char="•"/>
              <a:tabLst>
                <a:tab pos="671195" algn="l"/>
              </a:tabLst>
            </a:pPr>
            <a:r>
              <a:rPr sz="2000" b="1" dirty="0">
                <a:latin typeface="Calibri"/>
                <a:cs typeface="Calibri"/>
              </a:rPr>
              <a:t>a.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Data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kontinyu</a:t>
            </a:r>
            <a:endParaRPr sz="2000">
              <a:latin typeface="Calibri"/>
              <a:cs typeface="Calibri"/>
            </a:endParaRPr>
          </a:p>
          <a:p>
            <a:pPr marL="785495" lvl="1" indent="-429895">
              <a:lnSpc>
                <a:spcPct val="100000"/>
              </a:lnSpc>
              <a:buSzPct val="95000"/>
              <a:buFont typeface="Arial MT"/>
              <a:buChar char="•"/>
              <a:tabLst>
                <a:tab pos="785495" algn="l"/>
              </a:tabLst>
            </a:pPr>
            <a:r>
              <a:rPr sz="2000" dirty="0">
                <a:latin typeface="Calibri"/>
                <a:cs typeface="Calibri"/>
              </a:rPr>
              <a:t>Rumus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sampel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sebagai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berikut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4600803"/>
            <a:ext cx="1506855" cy="155448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  <a:tabLst>
                <a:tab pos="1096010" algn="l"/>
              </a:tabLst>
            </a:pPr>
            <a:r>
              <a:rPr sz="2000" dirty="0">
                <a:latin typeface="Calibri"/>
                <a:cs typeface="Calibri"/>
              </a:rPr>
              <a:t>di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mana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  <a:p>
            <a:pPr marL="952500">
              <a:lnSpc>
                <a:spcPts val="2095"/>
              </a:lnSpc>
              <a:spcBef>
                <a:spcPts val="994"/>
              </a:spcBef>
            </a:pPr>
            <a:r>
              <a:rPr sz="3000" baseline="13888" dirty="0">
                <a:latin typeface="Calibri"/>
                <a:cs typeface="Calibri"/>
              </a:rPr>
              <a:t>Z</a:t>
            </a:r>
            <a:r>
              <a:rPr sz="1300" dirty="0">
                <a:latin typeface="Calibri"/>
                <a:cs typeface="Calibri"/>
              </a:rPr>
              <a:t>1-</a:t>
            </a:r>
            <a:r>
              <a:rPr sz="1300" spc="-25" dirty="0">
                <a:latin typeface="Symbol"/>
                <a:cs typeface="Symbol"/>
              </a:rPr>
              <a:t></a:t>
            </a:r>
            <a:r>
              <a:rPr sz="1300" spc="-25" dirty="0">
                <a:latin typeface="Calibri"/>
                <a:cs typeface="Calibri"/>
              </a:rPr>
              <a:t>/2</a:t>
            </a:r>
            <a:endParaRPr sz="1300">
              <a:latin typeface="Calibri"/>
              <a:cs typeface="Calibri"/>
            </a:endParaRPr>
          </a:p>
          <a:p>
            <a:pPr marL="952500">
              <a:lnSpc>
                <a:spcPts val="2095"/>
              </a:lnSpc>
            </a:pPr>
            <a:r>
              <a:rPr sz="3000" spc="-37" baseline="-16666" dirty="0">
                <a:latin typeface="Symbol"/>
                <a:cs typeface="Symbol"/>
              </a:rPr>
              <a:t></a:t>
            </a:r>
            <a:r>
              <a:rPr sz="1300" spc="-25" dirty="0">
                <a:latin typeface="Calibri"/>
                <a:cs typeface="Calibri"/>
              </a:rPr>
              <a:t>2</a:t>
            </a:r>
            <a:endParaRPr sz="1300">
              <a:latin typeface="Calibri"/>
              <a:cs typeface="Calibri"/>
            </a:endParaRPr>
          </a:p>
          <a:p>
            <a:pPr marL="952500">
              <a:lnSpc>
                <a:spcPct val="100000"/>
              </a:lnSpc>
              <a:spcBef>
                <a:spcPts val="1060"/>
              </a:spcBef>
            </a:pPr>
            <a:r>
              <a:rPr sz="2000" spc="-50" dirty="0">
                <a:latin typeface="Calibri"/>
                <a:cs typeface="Calibri"/>
              </a:rPr>
              <a:t>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4994" y="4663287"/>
            <a:ext cx="5612765" cy="149225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besar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sampel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minimum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nilai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distribusi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normal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baku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(tabel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Z)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pada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Symbol"/>
                <a:cs typeface="Symbol"/>
              </a:rPr>
              <a:t>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tertentu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harga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varians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populasi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kesalahan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(absolut)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yang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dapat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ditolerir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077211" y="2965704"/>
            <a:ext cx="3914140" cy="1640205"/>
            <a:chOff x="2077211" y="2965704"/>
            <a:chExt cx="3914140" cy="164020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211" y="2965704"/>
              <a:ext cx="3913632" cy="16398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27325" y="3116199"/>
              <a:ext cx="3541649" cy="126682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163825" y="3052699"/>
              <a:ext cx="3669029" cy="1393825"/>
            </a:xfrm>
            <a:custGeom>
              <a:avLst/>
              <a:gdLst/>
              <a:ahLst/>
              <a:cxnLst/>
              <a:rect l="l" t="t" r="r" b="b"/>
              <a:pathLst>
                <a:path w="3669029" h="1393825">
                  <a:moveTo>
                    <a:pt x="0" y="1393825"/>
                  </a:moveTo>
                  <a:lnTo>
                    <a:pt x="3668649" y="1393825"/>
                  </a:lnTo>
                  <a:lnTo>
                    <a:pt x="3668649" y="0"/>
                  </a:lnTo>
                  <a:lnTo>
                    <a:pt x="0" y="0"/>
                  </a:lnTo>
                  <a:lnTo>
                    <a:pt x="0" y="1393825"/>
                  </a:lnTo>
                  <a:close/>
                </a:path>
              </a:pathLst>
            </a:custGeom>
            <a:ln w="127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1621281"/>
            <a:ext cx="41592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820" indent="-79375">
              <a:lnSpc>
                <a:spcPct val="100000"/>
              </a:lnSpc>
              <a:spcBef>
                <a:spcPts val="95"/>
              </a:spcBef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dirty="0">
                <a:latin typeface="Calibri"/>
                <a:cs typeface="Calibri"/>
              </a:rPr>
              <a:t>b.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Data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proporsi</a:t>
            </a:r>
            <a:endParaRPr sz="1600">
              <a:latin typeface="Calibri"/>
              <a:cs typeface="Calibri"/>
            </a:endParaRPr>
          </a:p>
          <a:p>
            <a:pPr marL="451484" indent="-438784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451484" algn="l"/>
              </a:tabLst>
            </a:pPr>
            <a:r>
              <a:rPr sz="1600" dirty="0">
                <a:latin typeface="Calibri"/>
                <a:cs typeface="Calibri"/>
              </a:rPr>
              <a:t>-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Cross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sectional</a:t>
            </a:r>
            <a:endParaRPr sz="1600">
              <a:latin typeface="Calibri"/>
              <a:cs typeface="Calibri"/>
            </a:endParaRPr>
          </a:p>
          <a:p>
            <a:pPr marL="10414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Rumus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sebagai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berikut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03545" y="4403216"/>
            <a:ext cx="8845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Symbol"/>
                <a:cs typeface="Symbol"/>
              </a:rPr>
              <a:t>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tertentu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16890" y="4172458"/>
          <a:ext cx="4958079" cy="1372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/>
                <a:gridCol w="318134"/>
                <a:gridCol w="3764915"/>
              </a:tblGrid>
              <a:tr h="248285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mana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15"/>
                        </a:lnSpc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 marR="113030">
                        <a:lnSpc>
                          <a:spcPts val="151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besar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sampel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minimum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600710">
                <a:tc gridSpan="2">
                  <a:txBody>
                    <a:bodyPr/>
                    <a:lstStyle/>
                    <a:p>
                      <a:pPr marL="488950" marR="285750">
                        <a:lnSpc>
                          <a:spcPts val="1910"/>
                        </a:lnSpc>
                        <a:spcBef>
                          <a:spcPts val="415"/>
                        </a:spcBef>
                      </a:pPr>
                      <a:r>
                        <a:rPr sz="2400" spc="-15" baseline="13888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050" spc="-1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050" spc="-25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1050" spc="-25" dirty="0">
                          <a:latin typeface="Calibri"/>
                          <a:cs typeface="Calibri"/>
                        </a:rPr>
                        <a:t>/2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575" spc="-37" baseline="-21164" dirty="0">
                          <a:latin typeface="Calibri"/>
                          <a:cs typeface="Calibri"/>
                        </a:rPr>
                        <a:t>1</a:t>
                      </a:r>
                      <a:endParaRPr sz="1575" baseline="-21164">
                        <a:latin typeface="Calibri"/>
                        <a:cs typeface="Calibri"/>
                      </a:endParaRPr>
                    </a:p>
                  </a:txBody>
                  <a:tcPr marL="0" marR="0" marT="527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87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nilai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distribusi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normal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baku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(tabel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Z)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pada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10820" marR="1130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proporsi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523875">
                <a:tc>
                  <a:txBody>
                    <a:bodyPr/>
                    <a:lstStyle/>
                    <a:p>
                      <a:pPr marL="488950">
                        <a:lnSpc>
                          <a:spcPts val="1745"/>
                        </a:lnSpc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575" spc="-37" baseline="-21164" dirty="0">
                          <a:latin typeface="Calibri"/>
                          <a:cs typeface="Calibri"/>
                        </a:rPr>
                        <a:t>2</a:t>
                      </a:r>
                      <a:endParaRPr sz="1575" baseline="-21164">
                        <a:latin typeface="Calibri"/>
                        <a:cs typeface="Calibri"/>
                      </a:endParaRPr>
                    </a:p>
                    <a:p>
                      <a:pPr marL="488950">
                        <a:lnSpc>
                          <a:spcPts val="1900"/>
                        </a:lnSpc>
                        <a:spcBef>
                          <a:spcPts val="3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d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 marR="113030">
                        <a:lnSpc>
                          <a:spcPts val="174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proporsi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10820" marR="113030">
                        <a:lnSpc>
                          <a:spcPts val="19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kesalahan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(absolut)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yang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dapat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ditolerir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2127186" y="2612961"/>
            <a:ext cx="4805680" cy="1379855"/>
            <a:chOff x="2127186" y="2612961"/>
            <a:chExt cx="4805680" cy="137985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6774" y="2622549"/>
              <a:ext cx="4786376" cy="136055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131948" y="2617723"/>
              <a:ext cx="4796155" cy="1370330"/>
            </a:xfrm>
            <a:custGeom>
              <a:avLst/>
              <a:gdLst/>
              <a:ahLst/>
              <a:cxnLst/>
              <a:rect l="l" t="t" r="r" b="b"/>
              <a:pathLst>
                <a:path w="4796155" h="1370329">
                  <a:moveTo>
                    <a:pt x="0" y="1370076"/>
                  </a:moveTo>
                  <a:lnTo>
                    <a:pt x="4795901" y="1370076"/>
                  </a:lnTo>
                  <a:lnTo>
                    <a:pt x="4795901" y="0"/>
                  </a:lnTo>
                  <a:lnTo>
                    <a:pt x="0" y="0"/>
                  </a:lnTo>
                  <a:lnTo>
                    <a:pt x="0" y="137007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136" y="1571866"/>
            <a:ext cx="3131820" cy="56261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dirty="0">
                <a:latin typeface="Calibri"/>
                <a:cs typeface="Calibri"/>
              </a:rPr>
              <a:t>- </a:t>
            </a:r>
            <a:r>
              <a:rPr sz="1600" spc="-10" dirty="0">
                <a:latin typeface="Calibri"/>
                <a:cs typeface="Calibri"/>
              </a:rPr>
              <a:t>Cohort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600" dirty="0">
                <a:latin typeface="Calibri"/>
                <a:cs typeface="Calibri"/>
              </a:rPr>
              <a:t>Rumus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sebagai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berikut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55985" y="3744848"/>
            <a:ext cx="1320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Calibri"/>
                <a:cs typeface="Calibri"/>
              </a:rPr>
              <a:t>u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16890" y="3538473"/>
          <a:ext cx="5778499" cy="1276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/>
                <a:gridCol w="318134"/>
                <a:gridCol w="4585335"/>
              </a:tblGrid>
              <a:tr h="236220">
                <a:tc>
                  <a:txBody>
                    <a:bodyPr/>
                    <a:lstStyle/>
                    <a:p>
                      <a:pPr marR="175895" algn="r">
                        <a:lnSpc>
                          <a:spcPts val="151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mana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15"/>
                        </a:lnSpc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51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besar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sampel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minimum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83845">
                <a:tc gridSpan="2">
                  <a:txBody>
                    <a:bodyPr/>
                    <a:lstStyle/>
                    <a:p>
                      <a:pPr marL="488950">
                        <a:lnSpc>
                          <a:spcPts val="1895"/>
                        </a:lnSpc>
                        <a:spcBef>
                          <a:spcPts val="244"/>
                        </a:spcBef>
                      </a:pPr>
                      <a:r>
                        <a:rPr sz="2400" spc="-15" baseline="13888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050" spc="-1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050" spc="-25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1050" spc="-25" dirty="0">
                          <a:latin typeface="Calibri"/>
                          <a:cs typeface="Calibri"/>
                        </a:rPr>
                        <a:t>/2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78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nilai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distribusi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normal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baku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(tabel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Z)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tertent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67335">
                <a:tc>
                  <a:txBody>
                    <a:bodyPr/>
                    <a:lstStyle/>
                    <a:p>
                      <a:pPr marR="203835" algn="r">
                        <a:lnSpc>
                          <a:spcPts val="1645"/>
                        </a:lnSpc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575" spc="-37" baseline="-21164" dirty="0">
                          <a:latin typeface="Calibri"/>
                          <a:cs typeface="Calibri"/>
                        </a:rPr>
                        <a:t>1</a:t>
                      </a:r>
                      <a:endParaRPr sz="1575" baseline="-21164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645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probabilitas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outcome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(+)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489584">
                <a:tc>
                  <a:txBody>
                    <a:bodyPr/>
                    <a:lstStyle/>
                    <a:p>
                      <a:pPr marL="488950">
                        <a:lnSpc>
                          <a:spcPts val="1650"/>
                        </a:lnSpc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575" spc="-37" baseline="-21164" dirty="0">
                          <a:latin typeface="Calibri"/>
                          <a:cs typeface="Calibri"/>
                        </a:rPr>
                        <a:t>2</a:t>
                      </a:r>
                      <a:endParaRPr sz="1575" baseline="-21164">
                        <a:latin typeface="Calibri"/>
                        <a:cs typeface="Calibri"/>
                      </a:endParaRPr>
                    </a:p>
                    <a:p>
                      <a:pPr marL="488950">
                        <a:lnSpc>
                          <a:spcPts val="1900"/>
                        </a:lnSpc>
                        <a:spcBef>
                          <a:spcPts val="204"/>
                        </a:spcBef>
                      </a:pPr>
                      <a:r>
                        <a:rPr sz="1600" spc="-50" dirty="0">
                          <a:latin typeface="Symbol"/>
                          <a:cs typeface="Symbol"/>
                        </a:rPr>
                        <a:t></a:t>
                      </a:r>
                      <a:endParaRPr sz="1600">
                        <a:latin typeface="Symbol"/>
                        <a:cs typeface="Symbo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65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probabilitas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outcome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(+)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10820">
                        <a:lnSpc>
                          <a:spcPts val="19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kesalahan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(relatif)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yang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dapat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ditolerir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5940" y="5084826"/>
            <a:ext cx="7920355" cy="70802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10"/>
              </a:spcBef>
            </a:pPr>
            <a:r>
              <a:rPr sz="1600" dirty="0">
                <a:latin typeface="Calibri"/>
                <a:cs typeface="Calibri"/>
              </a:rPr>
              <a:t>Pada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penelitian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cohort,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untuk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mengantisipasi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hilangnya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unit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pengamatan,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dilakukan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koreksi </a:t>
            </a:r>
            <a:r>
              <a:rPr sz="1600" dirty="0">
                <a:latin typeface="Calibri"/>
                <a:cs typeface="Calibri"/>
              </a:rPr>
              <a:t>dengan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1/(1-</a:t>
            </a:r>
            <a:r>
              <a:rPr sz="1600" b="1" dirty="0">
                <a:latin typeface="Calibri"/>
                <a:cs typeface="Calibri"/>
              </a:rPr>
              <a:t>f)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mana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adalah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proporsi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unit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pengamatan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yang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hilang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atau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mengundurkan</a:t>
            </a:r>
            <a:r>
              <a:rPr sz="1600" spc="-20" dirty="0">
                <a:latin typeface="Calibri"/>
                <a:cs typeface="Calibri"/>
              </a:rPr>
              <a:t> diri </a:t>
            </a:r>
            <a:r>
              <a:rPr sz="1600" dirty="0">
                <a:latin typeface="Calibri"/>
                <a:cs typeface="Calibri"/>
              </a:rPr>
              <a:t>atau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drop</a:t>
            </a:r>
            <a:r>
              <a:rPr sz="1600" i="1" spc="-35" dirty="0">
                <a:latin typeface="Calibri"/>
                <a:cs typeface="Calibri"/>
              </a:rPr>
              <a:t> </a:t>
            </a:r>
            <a:r>
              <a:rPr sz="1600" i="1" spc="-20" dirty="0">
                <a:latin typeface="Calibri"/>
                <a:cs typeface="Calibri"/>
              </a:rPr>
              <a:t>out</a:t>
            </a:r>
            <a:r>
              <a:rPr sz="1600" spc="-2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930336" y="2251075"/>
            <a:ext cx="5229225" cy="1090930"/>
            <a:chOff x="1930336" y="2251075"/>
            <a:chExt cx="5229225" cy="109093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39924" y="2260663"/>
              <a:ext cx="5210175" cy="107156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935098" y="2255837"/>
              <a:ext cx="5219700" cy="1081405"/>
            </a:xfrm>
            <a:custGeom>
              <a:avLst/>
              <a:gdLst/>
              <a:ahLst/>
              <a:cxnLst/>
              <a:rect l="l" t="t" r="r" b="b"/>
              <a:pathLst>
                <a:path w="5219700" h="1081404">
                  <a:moveTo>
                    <a:pt x="0" y="1081087"/>
                  </a:moveTo>
                  <a:lnTo>
                    <a:pt x="5219700" y="1081087"/>
                  </a:lnTo>
                  <a:lnTo>
                    <a:pt x="5219700" y="0"/>
                  </a:lnTo>
                  <a:lnTo>
                    <a:pt x="0" y="0"/>
                  </a:lnTo>
                  <a:lnTo>
                    <a:pt x="0" y="108108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1613661"/>
            <a:ext cx="2426335" cy="642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-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Case-control</a:t>
            </a: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600" dirty="0">
                <a:latin typeface="Calibri"/>
                <a:cs typeface="Calibri"/>
              </a:rPr>
              <a:t>Rumus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besar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sampel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adalah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6890" y="4401439"/>
          <a:ext cx="7152639" cy="1552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010"/>
                <a:gridCol w="286384"/>
                <a:gridCol w="5897245"/>
              </a:tblGrid>
              <a:tr h="280035">
                <a:tc>
                  <a:txBody>
                    <a:bodyPr/>
                    <a:lstStyle/>
                    <a:p>
                      <a:pPr marL="31750">
                        <a:lnSpc>
                          <a:spcPts val="171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mana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710"/>
                        </a:lnSpc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5155">
                        <a:lnSpc>
                          <a:spcPts val="171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besar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sampel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minimum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347980">
                <a:tc>
                  <a:txBody>
                    <a:bodyPr/>
                    <a:lstStyle/>
                    <a:p>
                      <a:pPr marL="4889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700" spc="-15" baseline="13888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200" spc="-25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/2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212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nilai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distribusi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normal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baku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(tabel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Z)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tertentu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327660">
                <a:tc>
                  <a:txBody>
                    <a:bodyPr/>
                    <a:lstStyle/>
                    <a:p>
                      <a:pPr marL="488950">
                        <a:lnSpc>
                          <a:spcPts val="1945"/>
                        </a:lnSpc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7" baseline="-20833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19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probabilitas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paparan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(outcome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+)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591820">
                <a:tc>
                  <a:txBody>
                    <a:bodyPr/>
                    <a:lstStyle/>
                    <a:p>
                      <a:pPr marL="488950">
                        <a:lnSpc>
                          <a:spcPts val="1960"/>
                        </a:lnSpc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7" baseline="-20833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*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488950">
                        <a:lnSpc>
                          <a:spcPts val="2150"/>
                        </a:lnSpc>
                        <a:spcBef>
                          <a:spcPts val="455"/>
                        </a:spcBef>
                      </a:pPr>
                      <a:r>
                        <a:rPr sz="1800" spc="-50" dirty="0">
                          <a:latin typeface="Symbol"/>
                          <a:cs typeface="Symbol"/>
                        </a:rPr>
                        <a:t>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196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perkiraan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probabilitas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paparan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pada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populasi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(outcome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47955">
                        <a:lnSpc>
                          <a:spcPts val="2150"/>
                        </a:lnSpc>
                        <a:spcBef>
                          <a:spcPts val="4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kesalahan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(relatif)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yang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dapat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ditolerir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2286000" y="2743200"/>
            <a:ext cx="5416550" cy="1278255"/>
            <a:chOff x="2108136" y="2338323"/>
            <a:chExt cx="5416550" cy="127825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7724" y="2347912"/>
              <a:ext cx="5397500" cy="125888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112898" y="2343086"/>
              <a:ext cx="5407025" cy="1268730"/>
            </a:xfrm>
            <a:custGeom>
              <a:avLst/>
              <a:gdLst/>
              <a:ahLst/>
              <a:cxnLst/>
              <a:rect l="l" t="t" r="r" b="b"/>
              <a:pathLst>
                <a:path w="5407025" h="1268729">
                  <a:moveTo>
                    <a:pt x="0" y="1268412"/>
                  </a:moveTo>
                  <a:lnTo>
                    <a:pt x="5407025" y="1268412"/>
                  </a:lnTo>
                  <a:lnTo>
                    <a:pt x="5407025" y="0"/>
                  </a:lnTo>
                  <a:lnTo>
                    <a:pt x="0" y="0"/>
                  </a:lnTo>
                  <a:lnTo>
                    <a:pt x="0" y="126841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Uji Hipotesis</a:t>
            </a:r>
            <a:endParaRPr lang="id-ID" dirty="0"/>
          </a:p>
        </p:txBody>
      </p:sp>
      <p:sp>
        <p:nvSpPr>
          <p:cNvPr id="5" name="object 4"/>
          <p:cNvSpPr txBox="1">
            <a:spLocks noGrp="1"/>
          </p:cNvSpPr>
          <p:nvPr>
            <p:ph idx="1"/>
          </p:nvPr>
        </p:nvSpPr>
        <p:spPr>
          <a:xfrm>
            <a:off x="457200" y="1481328"/>
            <a:ext cx="8229600" cy="884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r>
              <a:rPr sz="2400" b="1" dirty="0">
                <a:latin typeface="Palatino Linotype"/>
                <a:cs typeface="Palatino Linotype"/>
              </a:rPr>
              <a:t>.</a:t>
            </a:r>
            <a:r>
              <a:rPr sz="2400" b="1" spc="-15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Data</a:t>
            </a:r>
            <a:r>
              <a:rPr sz="2400" b="1" spc="-15" dirty="0">
                <a:latin typeface="Palatino Linotype"/>
                <a:cs typeface="Palatino Linotype"/>
              </a:rPr>
              <a:t> </a:t>
            </a:r>
            <a:r>
              <a:rPr sz="2400" b="1" spc="-10" dirty="0">
                <a:latin typeface="Palatino Linotype"/>
                <a:cs typeface="Palatino Linotype"/>
              </a:rPr>
              <a:t>kontinyu</a:t>
            </a:r>
            <a:endParaRPr sz="2400" dirty="0">
              <a:latin typeface="Palatino Linotype"/>
              <a:cs typeface="Palatino Linotype"/>
            </a:endParaRPr>
          </a:p>
          <a:p>
            <a:pPr marL="365760">
              <a:lnSpc>
                <a:spcPct val="100000"/>
              </a:lnSpc>
              <a:spcBef>
                <a:spcPts val="1975"/>
              </a:spcBef>
            </a:pPr>
            <a:r>
              <a:rPr sz="1600" dirty="0">
                <a:latin typeface="Cambria"/>
                <a:cs typeface="Cambria"/>
              </a:rPr>
              <a:t>Rumus</a:t>
            </a:r>
            <a:r>
              <a:rPr sz="1600" spc="16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besar</a:t>
            </a:r>
            <a:r>
              <a:rPr sz="1600" spc="14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sampel</a:t>
            </a:r>
            <a:r>
              <a:rPr sz="1600" spc="14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sebagai</a:t>
            </a:r>
            <a:r>
              <a:rPr sz="1600" spc="12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berikut</a:t>
            </a:r>
            <a:r>
              <a:rPr sz="1600" spc="130" dirty="0">
                <a:latin typeface="Cambria"/>
                <a:cs typeface="Cambria"/>
              </a:rPr>
              <a:t> </a:t>
            </a:r>
            <a:r>
              <a:rPr sz="1600" spc="-50" dirty="0">
                <a:latin typeface="Cambria"/>
                <a:cs typeface="Cambria"/>
              </a:rPr>
              <a:t>:</a:t>
            </a:r>
            <a:endParaRPr sz="1600" dirty="0">
              <a:latin typeface="Cambria"/>
              <a:cs typeface="Cambria"/>
            </a:endParaRPr>
          </a:p>
        </p:txBody>
      </p:sp>
      <p:grpSp>
        <p:nvGrpSpPr>
          <p:cNvPr id="7" name="object 12"/>
          <p:cNvGrpSpPr/>
          <p:nvPr/>
        </p:nvGrpSpPr>
        <p:grpSpPr>
          <a:xfrm>
            <a:off x="2285998" y="2667000"/>
            <a:ext cx="4135754" cy="1043305"/>
            <a:chOff x="2536761" y="2289175"/>
            <a:chExt cx="4135754" cy="1043305"/>
          </a:xfrm>
        </p:grpSpPr>
        <p:pic>
          <p:nvPicPr>
            <p:cNvPr id="8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46349" y="2298763"/>
              <a:ext cx="4116451" cy="1023937"/>
            </a:xfrm>
            <a:prstGeom prst="rect">
              <a:avLst/>
            </a:prstGeom>
          </p:spPr>
        </p:pic>
        <p:sp>
          <p:nvSpPr>
            <p:cNvPr id="9" name="object 14"/>
            <p:cNvSpPr/>
            <p:nvPr/>
          </p:nvSpPr>
          <p:spPr>
            <a:xfrm>
              <a:off x="2541523" y="2293937"/>
              <a:ext cx="4126229" cy="1033780"/>
            </a:xfrm>
            <a:custGeom>
              <a:avLst/>
              <a:gdLst/>
              <a:ahLst/>
              <a:cxnLst/>
              <a:rect l="l" t="t" r="r" b="b"/>
              <a:pathLst>
                <a:path w="4126229" h="1033779">
                  <a:moveTo>
                    <a:pt x="0" y="1033462"/>
                  </a:moveTo>
                  <a:lnTo>
                    <a:pt x="4125976" y="1033462"/>
                  </a:lnTo>
                  <a:lnTo>
                    <a:pt x="4125976" y="0"/>
                  </a:lnTo>
                  <a:lnTo>
                    <a:pt x="0" y="0"/>
                  </a:lnTo>
                  <a:lnTo>
                    <a:pt x="0" y="103346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5"/>
          <p:cNvSpPr txBox="1"/>
          <p:nvPr/>
        </p:nvSpPr>
        <p:spPr>
          <a:xfrm>
            <a:off x="856894" y="4114800"/>
            <a:ext cx="1213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6800" algn="l"/>
              </a:tabLst>
            </a:pPr>
            <a:r>
              <a:rPr sz="1800" spc="6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800" spc="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8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1" name="object 6"/>
          <p:cNvSpPr txBox="1"/>
          <p:nvPr/>
        </p:nvSpPr>
        <p:spPr>
          <a:xfrm>
            <a:off x="1452524" y="4423362"/>
            <a:ext cx="617855" cy="647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20000"/>
              </a:lnSpc>
              <a:spcBef>
                <a:spcPts val="100"/>
              </a:spcBef>
            </a:pPr>
            <a:r>
              <a:rPr sz="2700" spc="75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200" spc="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20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200" spc="-25" dirty="0">
                <a:solidFill>
                  <a:schemeClr val="tx1"/>
                </a:solidFill>
                <a:latin typeface="Cambria"/>
                <a:cs typeface="Cambria"/>
              </a:rPr>
              <a:t>/2 </a:t>
            </a:r>
            <a:r>
              <a:rPr sz="2700" spc="75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200" spc="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20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endParaRPr sz="1200" dirty="0">
              <a:solidFill>
                <a:schemeClr val="tx1"/>
              </a:solidFill>
              <a:latin typeface="Symbol"/>
              <a:cs typeface="Symbol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1377184" y="5420591"/>
            <a:ext cx="570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solidFill>
                  <a:schemeClr val="tx1"/>
                </a:solidFill>
                <a:latin typeface="Symbol"/>
                <a:cs typeface="Symbol"/>
              </a:rPr>
              <a:t></a:t>
            </a:r>
            <a:r>
              <a:rPr sz="1800" spc="-52" baseline="-20833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800" spc="-35" dirty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800" spc="-25" dirty="0">
                <a:solidFill>
                  <a:schemeClr val="tx1"/>
                </a:solidFill>
                <a:latin typeface="Symbol"/>
                <a:cs typeface="Symbol"/>
              </a:rPr>
              <a:t></a:t>
            </a:r>
            <a:r>
              <a:rPr sz="1800" spc="-37" baseline="-20833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800" baseline="-20833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3" name="object 7"/>
          <p:cNvSpPr txBox="1"/>
          <p:nvPr/>
        </p:nvSpPr>
        <p:spPr>
          <a:xfrm>
            <a:off x="2263053" y="4107411"/>
            <a:ext cx="5579110" cy="101346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927100" algn="l">
              <a:lnSpc>
                <a:spcPct val="100000"/>
              </a:lnSpc>
              <a:spcBef>
                <a:spcPts val="53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8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8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40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8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8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8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7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800" spc="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8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8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8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7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8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4" name="object 8"/>
          <p:cNvSpPr txBox="1"/>
          <p:nvPr/>
        </p:nvSpPr>
        <p:spPr>
          <a:xfrm>
            <a:off x="1678428" y="5092797"/>
            <a:ext cx="289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37" baseline="-16975" dirty="0">
                <a:solidFill>
                  <a:schemeClr val="tx1"/>
                </a:solidFill>
                <a:latin typeface="Symbol"/>
                <a:cs typeface="Symbol"/>
              </a:rPr>
              <a:t></a:t>
            </a:r>
            <a:r>
              <a:rPr sz="1200" spc="-25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5" name="object 9"/>
          <p:cNvSpPr txBox="1"/>
          <p:nvPr/>
        </p:nvSpPr>
        <p:spPr>
          <a:xfrm>
            <a:off x="2249718" y="5149273"/>
            <a:ext cx="2802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harga</a:t>
            </a:r>
            <a:r>
              <a:rPr sz="18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varians</a:t>
            </a:r>
            <a:r>
              <a:rPr sz="18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6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8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6" name="object 11"/>
          <p:cNvSpPr txBox="1"/>
          <p:nvPr/>
        </p:nvSpPr>
        <p:spPr>
          <a:xfrm>
            <a:off x="2249718" y="5453150"/>
            <a:ext cx="63188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1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800" spc="2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selisih</a:t>
            </a:r>
            <a:r>
              <a:rPr sz="1800" spc="16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8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mean</a:t>
            </a:r>
            <a:r>
              <a:rPr sz="18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8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800" spc="2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8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800" spc="2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800" spc="1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50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02732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sz="4000" spc="-50" dirty="0">
                <a:solidFill>
                  <a:srgbClr val="404040"/>
                </a:solidFill>
                <a:latin typeface="Arial"/>
                <a:cs typeface="Arial"/>
              </a:rPr>
              <a:t>PENETAPAN</a:t>
            </a:r>
            <a:r>
              <a:rPr lang="id-ID" sz="4000" spc="-7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id-ID" sz="4000" dirty="0">
                <a:solidFill>
                  <a:srgbClr val="404040"/>
                </a:solidFill>
                <a:latin typeface="Arial"/>
                <a:cs typeface="Arial"/>
              </a:rPr>
              <a:t>SUBYEK</a:t>
            </a:r>
            <a:r>
              <a:rPr lang="id-ID" sz="4000" spc="-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id-ID" sz="4000" spc="-10" dirty="0">
                <a:solidFill>
                  <a:srgbClr val="404040"/>
                </a:solidFill>
                <a:latin typeface="Arial"/>
                <a:cs typeface="Arial"/>
              </a:rPr>
              <a:t>PENELITIAN</a:t>
            </a:r>
            <a:r>
              <a:rPr lang="id-ID" sz="4400" dirty="0">
                <a:latin typeface="Arial"/>
                <a:cs typeface="Arial"/>
              </a:rPr>
              <a:t/>
            </a:r>
            <a:br>
              <a:rPr lang="id-ID" sz="4400" dirty="0">
                <a:latin typeface="Arial"/>
                <a:cs typeface="Arial"/>
              </a:rPr>
            </a:br>
            <a:endParaRPr lang="id-ID" dirty="0"/>
          </a:p>
        </p:txBody>
      </p:sp>
      <p:sp>
        <p:nvSpPr>
          <p:cNvPr id="4" name="object 3"/>
          <p:cNvSpPr txBox="1">
            <a:spLocks noGrp="1"/>
          </p:cNvSpPr>
          <p:nvPr>
            <p:ph idx="1"/>
          </p:nvPr>
        </p:nvSpPr>
        <p:spPr>
          <a:xfrm>
            <a:off x="457200" y="1481328"/>
            <a:ext cx="8229600" cy="39619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75"/>
              </a:spcBef>
            </a:pPr>
            <a:endParaRPr sz="2800" dirty="0">
              <a:latin typeface="Arial"/>
              <a:cs typeface="Arial"/>
            </a:endParaRPr>
          </a:p>
          <a:p>
            <a:pPr marL="294005" indent="-281305">
              <a:lnSpc>
                <a:spcPct val="100000"/>
              </a:lnSpc>
              <a:buFont typeface="Wingdings"/>
              <a:buChar char=""/>
              <a:tabLst>
                <a:tab pos="294005" algn="l"/>
              </a:tabLst>
            </a:pP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A.</a:t>
            </a:r>
            <a:r>
              <a:rPr sz="3600" spc="-1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45" dirty="0">
                <a:solidFill>
                  <a:srgbClr val="404040"/>
                </a:solidFill>
                <a:latin typeface="Arial MT"/>
                <a:cs typeface="Arial MT"/>
              </a:rPr>
              <a:t>PENETAPAN</a:t>
            </a:r>
            <a:r>
              <a:rPr sz="3600" spc="-9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404040"/>
                </a:solidFill>
                <a:latin typeface="Arial MT"/>
                <a:cs typeface="Arial MT"/>
              </a:rPr>
              <a:t>POPULASI</a:t>
            </a:r>
            <a:endParaRPr sz="3600" dirty="0">
              <a:latin typeface="Arial MT"/>
              <a:cs typeface="Arial MT"/>
            </a:endParaRPr>
          </a:p>
          <a:p>
            <a:pPr marL="294005" indent="-281305">
              <a:lnSpc>
                <a:spcPct val="100000"/>
              </a:lnSpc>
              <a:spcBef>
                <a:spcPts val="1995"/>
              </a:spcBef>
              <a:buFont typeface="Wingdings"/>
              <a:buChar char=""/>
              <a:tabLst>
                <a:tab pos="294005" algn="l"/>
              </a:tabLst>
            </a:pP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B.</a:t>
            </a:r>
            <a:r>
              <a:rPr sz="3600" spc="-8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45" dirty="0">
                <a:solidFill>
                  <a:srgbClr val="404040"/>
                </a:solidFill>
                <a:latin typeface="Arial MT"/>
                <a:cs typeface="Arial MT"/>
              </a:rPr>
              <a:t>PENETAPAN</a:t>
            </a:r>
            <a:r>
              <a:rPr sz="3600" spc="-8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CARA</a:t>
            </a:r>
            <a:r>
              <a:rPr sz="3600" spc="-25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404040"/>
                </a:solidFill>
                <a:latin typeface="Arial MT"/>
                <a:cs typeface="Arial MT"/>
              </a:rPr>
              <a:t>PEMILIHAN</a:t>
            </a:r>
            <a:endParaRPr sz="3600" dirty="0">
              <a:latin typeface="Arial MT"/>
              <a:cs typeface="Arial MT"/>
            </a:endParaRPr>
          </a:p>
          <a:p>
            <a:pPr marL="1841500">
              <a:lnSpc>
                <a:spcPct val="100000"/>
              </a:lnSpc>
            </a:pP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SAMPEL</a:t>
            </a:r>
            <a:r>
              <a:rPr sz="3600" spc="-17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404040"/>
                </a:solidFill>
                <a:latin typeface="Arial MT"/>
                <a:cs typeface="Arial MT"/>
              </a:rPr>
              <a:t>(Sampling).</a:t>
            </a:r>
            <a:endParaRPr sz="3600" dirty="0">
              <a:latin typeface="Arial MT"/>
              <a:cs typeface="Arial MT"/>
            </a:endParaRPr>
          </a:p>
          <a:p>
            <a:pPr marL="294005" indent="-281305">
              <a:lnSpc>
                <a:spcPct val="100000"/>
              </a:lnSpc>
              <a:spcBef>
                <a:spcPts val="2005"/>
              </a:spcBef>
              <a:buFont typeface="Wingdings"/>
              <a:buChar char=""/>
              <a:tabLst>
                <a:tab pos="294005" algn="l"/>
              </a:tabLst>
            </a:pP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C.</a:t>
            </a:r>
            <a:r>
              <a:rPr sz="3600" spc="-8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45" dirty="0">
                <a:solidFill>
                  <a:srgbClr val="404040"/>
                </a:solidFill>
                <a:latin typeface="Arial MT"/>
                <a:cs typeface="Arial MT"/>
              </a:rPr>
              <a:t>PENETAPAN</a:t>
            </a:r>
            <a:r>
              <a:rPr sz="3600" spc="-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404040"/>
                </a:solidFill>
                <a:latin typeface="Arial MT"/>
                <a:cs typeface="Arial MT"/>
              </a:rPr>
              <a:t>BESAR</a:t>
            </a:r>
            <a:r>
              <a:rPr sz="3600" spc="-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3600" spc="-10" dirty="0">
                <a:solidFill>
                  <a:srgbClr val="404040"/>
                </a:solidFill>
                <a:latin typeface="Arial MT"/>
                <a:cs typeface="Arial MT"/>
              </a:rPr>
              <a:t>SAMPEL</a:t>
            </a:r>
            <a:endParaRPr sz="3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369152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>
            <a:spLocks noGrp="1"/>
          </p:cNvSpPr>
          <p:nvPr>
            <p:ph idx="1"/>
          </p:nvPr>
        </p:nvSpPr>
        <p:spPr>
          <a:xfrm>
            <a:off x="457200" y="1481328"/>
            <a:ext cx="8229600" cy="8027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79705">
              <a:lnSpc>
                <a:spcPct val="100000"/>
              </a:lnSpc>
              <a:spcBef>
                <a:spcPts val="100"/>
              </a:spcBef>
              <a:buSzPct val="64583"/>
              <a:buFont typeface="Segoe UI Symbol"/>
              <a:buChar char="⚫"/>
              <a:tabLst>
                <a:tab pos="179705" algn="l"/>
              </a:tabLst>
            </a:pPr>
            <a:r>
              <a:rPr sz="2400" b="1" dirty="0">
                <a:latin typeface="Palatino Linotype"/>
                <a:cs typeface="Palatino Linotype"/>
              </a:rPr>
              <a:t>b.</a:t>
            </a:r>
            <a:r>
              <a:rPr sz="2400" b="1" spc="-20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Data</a:t>
            </a:r>
            <a:r>
              <a:rPr sz="2400" b="1" spc="-5" dirty="0">
                <a:latin typeface="Palatino Linotype"/>
                <a:cs typeface="Palatino Linotype"/>
              </a:rPr>
              <a:t> </a:t>
            </a:r>
            <a:r>
              <a:rPr sz="2400" b="1" spc="-10" dirty="0">
                <a:latin typeface="Palatino Linotype"/>
                <a:cs typeface="Palatino Linotype"/>
              </a:rPr>
              <a:t>proporsi</a:t>
            </a:r>
            <a:endParaRPr sz="2400" dirty="0">
              <a:latin typeface="Palatino Linotype"/>
              <a:cs typeface="Palatino Linotype"/>
            </a:endParaRPr>
          </a:p>
          <a:p>
            <a:pPr marL="788035" indent="-775335">
              <a:lnSpc>
                <a:spcPct val="100000"/>
              </a:lnSpc>
              <a:buSzPct val="64583"/>
              <a:buFont typeface="Segoe UI Symbol"/>
              <a:buChar char="⚫"/>
              <a:tabLst>
                <a:tab pos="788035" algn="l"/>
              </a:tabLst>
            </a:pPr>
            <a:r>
              <a:rPr sz="2400" dirty="0">
                <a:latin typeface="Cambria"/>
                <a:cs typeface="Cambria"/>
              </a:rPr>
              <a:t>-</a:t>
            </a:r>
            <a:r>
              <a:rPr sz="2400" spc="75" dirty="0">
                <a:latin typeface="Cambria"/>
                <a:cs typeface="Cambria"/>
              </a:rPr>
              <a:t> </a:t>
            </a:r>
            <a:r>
              <a:rPr sz="2400" spc="55" dirty="0">
                <a:latin typeface="Cambria"/>
                <a:cs typeface="Cambria"/>
              </a:rPr>
              <a:t>Cross</a:t>
            </a:r>
            <a:r>
              <a:rPr sz="2400" spc="6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sectional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6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7400" y="2687573"/>
            <a:ext cx="5638800" cy="1111250"/>
          </a:xfrm>
          <a:prstGeom prst="rect">
            <a:avLst/>
          </a:prstGeom>
        </p:spPr>
      </p:pic>
      <p:sp>
        <p:nvSpPr>
          <p:cNvPr id="7" name="object 4"/>
          <p:cNvSpPr txBox="1"/>
          <p:nvPr/>
        </p:nvSpPr>
        <p:spPr>
          <a:xfrm>
            <a:off x="1186992" y="4213097"/>
            <a:ext cx="1212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6800" algn="l"/>
              </a:tabLst>
            </a:pPr>
            <a:r>
              <a:rPr sz="1800" spc="6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800" spc="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8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2647823" y="4158358"/>
            <a:ext cx="5629910" cy="20015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952500">
              <a:lnSpc>
                <a:spcPct val="100000"/>
              </a:lnSpc>
              <a:spcBef>
                <a:spcPts val="53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8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8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40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8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65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800" spc="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8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8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8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8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7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8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8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8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800" spc="20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8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50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0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8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800" spc="20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55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800" spc="1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8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50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800" dirty="0">
                <a:solidFill>
                  <a:schemeClr val="tx1"/>
                </a:solidFill>
                <a:latin typeface="Cambria"/>
                <a:cs typeface="Cambria"/>
              </a:rPr>
              <a:t> (P</a:t>
            </a:r>
            <a:r>
              <a:rPr sz="1800" baseline="-20833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800" spc="202" baseline="-20833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90" dirty="0">
                <a:solidFill>
                  <a:schemeClr val="tx1"/>
                </a:solidFill>
                <a:latin typeface="Cambria"/>
                <a:cs typeface="Cambria"/>
              </a:rPr>
              <a:t>+</a:t>
            </a:r>
            <a:r>
              <a:rPr sz="1800" spc="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800" spc="-15" baseline="-20833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r>
              <a:rPr sz="1800" spc="-10" dirty="0">
                <a:solidFill>
                  <a:schemeClr val="tx1"/>
                </a:solidFill>
                <a:latin typeface="Cambria"/>
                <a:cs typeface="Cambria"/>
              </a:rPr>
              <a:t>)/2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9" name="object 5"/>
          <p:cNvSpPr txBox="1"/>
          <p:nvPr/>
        </p:nvSpPr>
        <p:spPr>
          <a:xfrm>
            <a:off x="1733042" y="4543743"/>
            <a:ext cx="618490" cy="161607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35"/>
              </a:spcBef>
            </a:pPr>
            <a:r>
              <a:rPr sz="2700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20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20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200" spc="-25" dirty="0">
                <a:solidFill>
                  <a:schemeClr val="tx1"/>
                </a:solidFill>
                <a:latin typeface="Cambria"/>
                <a:cs typeface="Cambria"/>
              </a:rPr>
              <a:t>/2</a:t>
            </a:r>
            <a:endParaRPr sz="12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 marR="209550">
              <a:lnSpc>
                <a:spcPts val="2150"/>
              </a:lnSpc>
              <a:spcBef>
                <a:spcPts val="509"/>
              </a:spcBef>
            </a:pPr>
            <a:r>
              <a:rPr sz="2700" spc="75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200" spc="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20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2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800" spc="-37" baseline="-20833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endParaRPr sz="1800" baseline="-20833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360"/>
              </a:spcBef>
            </a:pPr>
            <a:r>
              <a:rPr sz="18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800" spc="-37" baseline="-20833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800" baseline="-20833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sz="1800" spc="-25" dirty="0">
                <a:solidFill>
                  <a:schemeClr val="tx1"/>
                </a:solidFill>
                <a:latin typeface="Symbol"/>
                <a:cs typeface="Symbol"/>
              </a:rPr>
              <a:t></a:t>
            </a:r>
            <a:r>
              <a:rPr sz="18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endParaRPr sz="18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3566865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Cambria"/>
                <a:cs typeface="Cambria"/>
              </a:rPr>
              <a:t>-</a:t>
            </a:r>
            <a:r>
              <a:rPr sz="2600" spc="70" dirty="0">
                <a:latin typeface="Cambria"/>
                <a:cs typeface="Cambria"/>
              </a:rPr>
              <a:t> </a:t>
            </a:r>
            <a:r>
              <a:rPr sz="2600" spc="55" dirty="0">
                <a:latin typeface="Cambria"/>
                <a:cs typeface="Cambria"/>
              </a:rPr>
              <a:t>Cohort</a:t>
            </a:r>
            <a:endParaRPr sz="2600" dirty="0">
              <a:latin typeface="Cambria"/>
              <a:cs typeface="Cambria"/>
            </a:endParaRPr>
          </a:p>
        </p:txBody>
      </p:sp>
      <p:pic>
        <p:nvPicPr>
          <p:cNvPr id="5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2898" y="1905000"/>
            <a:ext cx="5773674" cy="121285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2317369" y="3489807"/>
            <a:ext cx="5320665" cy="173608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952500">
              <a:lnSpc>
                <a:spcPct val="100000"/>
              </a:lnSpc>
              <a:spcBef>
                <a:spcPts val="300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7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7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45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7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7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7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7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7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7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7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7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7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7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7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7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7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7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7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70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7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7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700" spc="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7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700" spc="1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probabilitas</a:t>
            </a:r>
            <a:r>
              <a:rPr sz="17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outcome</a:t>
            </a:r>
            <a:r>
              <a:rPr sz="17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(+)</a:t>
            </a:r>
            <a:r>
              <a:rPr sz="17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7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700" spc="14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50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7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700" spc="1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probabilitas</a:t>
            </a:r>
            <a:r>
              <a:rPr sz="17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outcome</a:t>
            </a:r>
            <a:r>
              <a:rPr sz="17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(+)</a:t>
            </a:r>
            <a:r>
              <a:rPr sz="17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7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700" spc="14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50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700" spc="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(P</a:t>
            </a:r>
            <a:r>
              <a:rPr sz="1650" baseline="-20202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650" spc="202" baseline="-20202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90" dirty="0">
                <a:solidFill>
                  <a:schemeClr val="tx1"/>
                </a:solidFill>
                <a:latin typeface="Cambria"/>
                <a:cs typeface="Cambria"/>
              </a:rPr>
              <a:t>+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650" spc="-15" baseline="-20202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)/2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7" name="object 4"/>
          <p:cNvSpPr txBox="1"/>
          <p:nvPr/>
        </p:nvSpPr>
        <p:spPr>
          <a:xfrm>
            <a:off x="831494" y="3437737"/>
            <a:ext cx="1198880" cy="178816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10"/>
              </a:spcBef>
              <a:tabLst>
                <a:tab pos="1033780" algn="l"/>
              </a:tabLst>
            </a:pPr>
            <a:r>
              <a:rPr sz="1700" spc="55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700" spc="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7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>
              <a:lnSpc>
                <a:spcPct val="100000"/>
              </a:lnSpc>
              <a:spcBef>
                <a:spcPts val="615"/>
              </a:spcBef>
            </a:pPr>
            <a:r>
              <a:rPr sz="2550" spc="82" baseline="13071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100" spc="55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10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100" spc="-25" dirty="0">
                <a:solidFill>
                  <a:schemeClr val="tx1"/>
                </a:solidFill>
                <a:latin typeface="Cambria"/>
                <a:cs typeface="Cambria"/>
              </a:rPr>
              <a:t>/2</a:t>
            </a:r>
            <a:endParaRPr sz="11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 marR="238760">
              <a:lnSpc>
                <a:spcPts val="1839"/>
              </a:lnSpc>
              <a:spcBef>
                <a:spcPts val="434"/>
              </a:spcBef>
            </a:pPr>
            <a:r>
              <a:rPr sz="2550" spc="82" baseline="13071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100" spc="55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10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1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7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650" spc="-37" baseline="-20202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endParaRPr sz="1650" baseline="-20202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>
              <a:lnSpc>
                <a:spcPct val="100000"/>
              </a:lnSpc>
              <a:spcBef>
                <a:spcPts val="170"/>
              </a:spcBef>
            </a:pPr>
            <a:r>
              <a:rPr sz="17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650" spc="-37" baseline="-20202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endParaRPr sz="1650" baseline="-20202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608965">
              <a:lnSpc>
                <a:spcPct val="100000"/>
              </a:lnSpc>
              <a:spcBef>
                <a:spcPts val="204"/>
              </a:spcBef>
            </a:pPr>
            <a:r>
              <a:rPr sz="1700" spc="-25" dirty="0">
                <a:solidFill>
                  <a:schemeClr val="tx1"/>
                </a:solidFill>
                <a:latin typeface="Symbol"/>
                <a:cs typeface="Symbol"/>
              </a:rPr>
              <a:t></a:t>
            </a:r>
            <a:r>
              <a:rPr sz="17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endParaRPr sz="17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856894" y="5485282"/>
            <a:ext cx="7484109" cy="8807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700" spc="20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penelitian</a:t>
            </a:r>
            <a:r>
              <a:rPr sz="1700" spc="2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cohort,</a:t>
            </a:r>
            <a:r>
              <a:rPr sz="1700" spc="1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untuk</a:t>
            </a:r>
            <a:r>
              <a:rPr sz="1700" spc="2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mengantisipasi</a:t>
            </a:r>
            <a:r>
              <a:rPr sz="1700" spc="26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hilangnya</a:t>
            </a:r>
            <a:r>
              <a:rPr sz="1700" spc="2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unit</a:t>
            </a:r>
            <a:r>
              <a:rPr sz="1700" spc="229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pengamatan,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dilakukan</a:t>
            </a:r>
            <a:r>
              <a:rPr sz="17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koreksi</a:t>
            </a:r>
            <a:r>
              <a:rPr sz="1700" spc="1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700" spc="185" dirty="0">
                <a:solidFill>
                  <a:schemeClr val="tx1"/>
                </a:solidFill>
                <a:latin typeface="Cambria"/>
                <a:cs typeface="Cambria"/>
              </a:rPr>
              <a:t>  </a:t>
            </a:r>
            <a:r>
              <a:rPr sz="1700" b="1" spc="-10" dirty="0">
                <a:solidFill>
                  <a:schemeClr val="tx1"/>
                </a:solidFill>
                <a:latin typeface="Palatino Linotype"/>
                <a:cs typeface="Palatino Linotype"/>
              </a:rPr>
              <a:t>1/(1-</a:t>
            </a:r>
            <a:r>
              <a:rPr sz="1700" b="1" dirty="0">
                <a:solidFill>
                  <a:schemeClr val="tx1"/>
                </a:solidFill>
                <a:latin typeface="Palatino Linotype"/>
                <a:cs typeface="Palatino Linotype"/>
              </a:rPr>
              <a:t>f)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,</a:t>
            </a:r>
            <a:r>
              <a:rPr sz="1700" spc="16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5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700" spc="1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7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50" dirty="0">
                <a:solidFill>
                  <a:schemeClr val="tx1"/>
                </a:solidFill>
                <a:latin typeface="Cambria"/>
                <a:cs typeface="Cambria"/>
              </a:rPr>
              <a:t>f</a:t>
            </a:r>
            <a:r>
              <a:rPr sz="1700" spc="1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adalah</a:t>
            </a:r>
            <a:r>
              <a:rPr sz="1700" spc="16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proporsi</a:t>
            </a:r>
            <a:r>
              <a:rPr sz="1700" spc="1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dirty="0">
                <a:solidFill>
                  <a:schemeClr val="tx1"/>
                </a:solidFill>
                <a:latin typeface="Cambria"/>
                <a:cs typeface="Cambria"/>
              </a:rPr>
              <a:t>unit</a:t>
            </a:r>
            <a:r>
              <a:rPr sz="1700" spc="1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-10" dirty="0">
                <a:solidFill>
                  <a:schemeClr val="tx1"/>
                </a:solidFill>
                <a:latin typeface="Cambria"/>
                <a:cs typeface="Cambria"/>
              </a:rPr>
              <a:t>pengamatan </a:t>
            </a:r>
            <a:r>
              <a:rPr sz="1700" spc="55" dirty="0">
                <a:solidFill>
                  <a:schemeClr val="tx1"/>
                </a:solidFill>
                <a:latin typeface="Cambria"/>
                <a:cs typeface="Cambria"/>
              </a:rPr>
              <a:t>yang</a:t>
            </a:r>
            <a:r>
              <a:rPr sz="17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hilang</a:t>
            </a:r>
            <a:r>
              <a:rPr sz="17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atau</a:t>
            </a:r>
            <a:r>
              <a:rPr sz="17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mengundurkan</a:t>
            </a:r>
            <a:r>
              <a:rPr sz="1700" spc="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diri</a:t>
            </a:r>
            <a:r>
              <a:rPr sz="17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spc="20" dirty="0">
                <a:solidFill>
                  <a:schemeClr val="tx1"/>
                </a:solidFill>
                <a:latin typeface="Cambria"/>
                <a:cs typeface="Cambria"/>
              </a:rPr>
              <a:t>atau</a:t>
            </a:r>
            <a:r>
              <a:rPr sz="17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700" i="1" spc="20" dirty="0">
                <a:solidFill>
                  <a:schemeClr val="tx1"/>
                </a:solidFill>
                <a:latin typeface="Palatino Linotype"/>
                <a:cs typeface="Palatino Linotype"/>
              </a:rPr>
              <a:t>drop</a:t>
            </a:r>
            <a:r>
              <a:rPr sz="1700" i="1" spc="5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700" i="1" spc="-20" dirty="0">
                <a:solidFill>
                  <a:schemeClr val="tx1"/>
                </a:solidFill>
                <a:latin typeface="Palatino Linotype"/>
                <a:cs typeface="Palatino Linotype"/>
              </a:rPr>
              <a:t>out.</a:t>
            </a:r>
            <a:endParaRPr sz="1700" dirty="0">
              <a:solidFill>
                <a:schemeClr val="tx1"/>
              </a:solidFill>
              <a:latin typeface="Palatino Linotype"/>
              <a:cs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4955671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idx="1"/>
          </p:nvPr>
        </p:nvSpPr>
        <p:spPr>
          <a:xfrm>
            <a:off x="457200" y="1570396"/>
            <a:ext cx="8229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Palatino Linotype"/>
                <a:cs typeface="Palatino Linotype"/>
              </a:rPr>
              <a:t>-</a:t>
            </a:r>
            <a:r>
              <a:rPr sz="1600" b="1" spc="10" dirty="0">
                <a:latin typeface="Palatino Linotype"/>
                <a:cs typeface="Palatino Linotype"/>
              </a:rPr>
              <a:t> </a:t>
            </a:r>
            <a:r>
              <a:rPr sz="1600" b="1" spc="-10" dirty="0">
                <a:latin typeface="Palatino Linotype"/>
                <a:cs typeface="Palatino Linotype"/>
              </a:rPr>
              <a:t>Case-control</a:t>
            </a:r>
            <a:endParaRPr sz="1600" dirty="0">
              <a:latin typeface="Palatino Linotype"/>
              <a:cs typeface="Palatino Linotyp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563623" y="1828800"/>
            <a:ext cx="5637530" cy="1414780"/>
            <a:chOff x="1507236" y="1475232"/>
            <a:chExt cx="5637530" cy="141478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7236" y="1475232"/>
              <a:ext cx="5637275" cy="141427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57350" y="1625600"/>
              <a:ext cx="5264150" cy="104140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593850" y="1562100"/>
              <a:ext cx="5391150" cy="1168400"/>
            </a:xfrm>
            <a:custGeom>
              <a:avLst/>
              <a:gdLst/>
              <a:ahLst/>
              <a:cxnLst/>
              <a:rect l="l" t="t" r="r" b="b"/>
              <a:pathLst>
                <a:path w="5391150" h="1168400">
                  <a:moveTo>
                    <a:pt x="0" y="1168400"/>
                  </a:moveTo>
                  <a:lnTo>
                    <a:pt x="5391150" y="1168400"/>
                  </a:lnTo>
                  <a:lnTo>
                    <a:pt x="5391150" y="0"/>
                  </a:lnTo>
                  <a:lnTo>
                    <a:pt x="0" y="0"/>
                  </a:lnTo>
                  <a:lnTo>
                    <a:pt x="0" y="1168400"/>
                  </a:lnTo>
                  <a:close/>
                </a:path>
              </a:pathLst>
            </a:custGeom>
            <a:ln w="127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4"/>
          <p:cNvSpPr txBox="1"/>
          <p:nvPr/>
        </p:nvSpPr>
        <p:spPr>
          <a:xfrm>
            <a:off x="905382" y="3456305"/>
            <a:ext cx="1489710" cy="150495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40"/>
              </a:spcBef>
              <a:tabLst>
                <a:tab pos="974090" algn="l"/>
              </a:tabLst>
            </a:pP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20" dirty="0">
                <a:solidFill>
                  <a:schemeClr val="tx1"/>
                </a:solidFill>
                <a:latin typeface="Cambria"/>
                <a:cs typeface="Cambria"/>
              </a:rPr>
              <a:t>mana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	</a:t>
            </a:r>
            <a:r>
              <a:rPr sz="1600" spc="-50" dirty="0">
                <a:solidFill>
                  <a:schemeClr val="tx1"/>
                </a:solidFill>
                <a:latin typeface="Cambria"/>
                <a:cs typeface="Cambria"/>
              </a:rPr>
              <a:t>n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951865" marR="43180">
              <a:lnSpc>
                <a:spcPct val="120000"/>
              </a:lnSpc>
              <a:spcBef>
                <a:spcPts val="250"/>
              </a:spcBef>
            </a:pPr>
            <a:r>
              <a:rPr sz="2400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50" spc="-25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050" spc="-25" dirty="0">
                <a:solidFill>
                  <a:schemeClr val="tx1"/>
                </a:solidFill>
                <a:latin typeface="Cambria"/>
                <a:cs typeface="Cambria"/>
              </a:rPr>
              <a:t>/2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2400" baseline="13888" dirty="0">
                <a:solidFill>
                  <a:schemeClr val="tx1"/>
                </a:solidFill>
                <a:latin typeface="Cambria"/>
                <a:cs typeface="Cambria"/>
              </a:rPr>
              <a:t>Z</a:t>
            </a:r>
            <a:r>
              <a:rPr sz="1050" dirty="0">
                <a:solidFill>
                  <a:schemeClr val="tx1"/>
                </a:solidFill>
                <a:latin typeface="Cambria"/>
                <a:cs typeface="Cambria"/>
              </a:rPr>
              <a:t>1-</a:t>
            </a:r>
            <a:r>
              <a:rPr sz="1050" spc="-5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endParaRPr sz="1050" dirty="0">
              <a:solidFill>
                <a:schemeClr val="tx1"/>
              </a:solidFill>
              <a:latin typeface="Symbol"/>
              <a:cs typeface="Symbol"/>
            </a:endParaRPr>
          </a:p>
          <a:p>
            <a:pPr marL="951865">
              <a:lnSpc>
                <a:spcPct val="100000"/>
              </a:lnSpc>
            </a:pP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spc="-37" baseline="-21164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*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951865">
              <a:lnSpc>
                <a:spcPct val="100000"/>
              </a:lnSpc>
              <a:spcBef>
                <a:spcPts val="385"/>
              </a:spcBef>
            </a:pP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P</a:t>
            </a:r>
            <a:r>
              <a:rPr sz="1575" spc="-37" baseline="-21164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*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2659557" y="3505200"/>
            <a:ext cx="5615940" cy="145605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6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minimum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55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Symbol"/>
                <a:cs typeface="Symbol"/>
              </a:rPr>
              <a:t></a:t>
            </a:r>
            <a:r>
              <a:rPr sz="1600" spc="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nilai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distribusi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normal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baku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(tabel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55" dirty="0">
                <a:solidFill>
                  <a:schemeClr val="tx1"/>
                </a:solidFill>
                <a:latin typeface="Cambria"/>
                <a:cs typeface="Cambria"/>
              </a:rPr>
              <a:t>Z)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Symbol"/>
                <a:cs typeface="Symbol"/>
              </a:rPr>
              <a:t></a:t>
            </a:r>
            <a:r>
              <a:rPr sz="1600" spc="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tertentu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probabilitas</a:t>
            </a:r>
            <a:r>
              <a:rPr sz="1600" spc="10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paparan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1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(outcome</a:t>
            </a:r>
            <a:r>
              <a:rPr sz="1600" spc="1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+)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=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perkiraan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probabilitas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paparan</a:t>
            </a:r>
            <a:r>
              <a:rPr sz="16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pada</a:t>
            </a:r>
            <a:r>
              <a:rPr sz="16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populasi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2</a:t>
            </a:r>
            <a:r>
              <a:rPr sz="16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(outcome</a:t>
            </a:r>
            <a:r>
              <a:rPr sz="1600" spc="2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20" dirty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600" spc="-50" dirty="0">
                <a:solidFill>
                  <a:schemeClr val="tx1"/>
                </a:solidFill>
                <a:latin typeface="Cambria"/>
                <a:cs typeface="Cambria"/>
              </a:rPr>
              <a:t>)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5" name="object 6"/>
          <p:cNvSpPr txBox="1"/>
          <p:nvPr/>
        </p:nvSpPr>
        <p:spPr>
          <a:xfrm>
            <a:off x="1185248" y="5257800"/>
            <a:ext cx="708850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985">
              <a:lnSpc>
                <a:spcPct val="120000"/>
              </a:lnSpc>
              <a:spcBef>
                <a:spcPts val="100"/>
              </a:spcBef>
              <a:buSzPct val="62500"/>
              <a:buFont typeface="Segoe UI Symbol"/>
              <a:buChar char="⚫"/>
              <a:tabLst>
                <a:tab pos="124460" algn="l"/>
              </a:tabLst>
            </a:pP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	Jika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kasus</a:t>
            </a:r>
            <a:r>
              <a:rPr sz="16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dan</a:t>
            </a:r>
            <a:r>
              <a:rPr sz="1600" spc="114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kontrol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tidak</a:t>
            </a:r>
            <a:r>
              <a:rPr sz="1600" spc="12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sama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</a:t>
            </a:r>
            <a:r>
              <a:rPr sz="1600" i="1" dirty="0">
                <a:solidFill>
                  <a:schemeClr val="tx1"/>
                </a:solidFill>
                <a:latin typeface="Palatino Linotype"/>
                <a:cs typeface="Palatino Linotype"/>
              </a:rPr>
              <a:t>unequal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),</a:t>
            </a:r>
            <a:r>
              <a:rPr sz="1600" spc="14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dibuat</a:t>
            </a:r>
            <a:r>
              <a:rPr sz="1600" spc="12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modifikasi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11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13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600" spc="14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memperhatikan</a:t>
            </a:r>
            <a:r>
              <a:rPr sz="1600" spc="1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rasio</a:t>
            </a:r>
            <a:r>
              <a:rPr sz="1600" b="1" spc="8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kontrol</a:t>
            </a:r>
            <a:r>
              <a:rPr sz="1600" b="1" spc="114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terhadap</a:t>
            </a:r>
            <a:r>
              <a:rPr sz="1600" b="1" spc="8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sz="1600" b="1" dirty="0">
                <a:solidFill>
                  <a:schemeClr val="tx1"/>
                </a:solidFill>
                <a:latin typeface="Palatino Linotype"/>
                <a:cs typeface="Palatino Linotype"/>
              </a:rPr>
              <a:t>kasus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.</a:t>
            </a:r>
            <a:r>
              <a:rPr sz="1600" spc="13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Rumus</a:t>
            </a:r>
            <a:r>
              <a:rPr sz="1600" spc="1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25" dirty="0">
                <a:solidFill>
                  <a:schemeClr val="tx1"/>
                </a:solidFill>
                <a:latin typeface="Cambria"/>
                <a:cs typeface="Cambria"/>
              </a:rPr>
              <a:t>di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atas</a:t>
            </a: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dikalikan</a:t>
            </a:r>
            <a:r>
              <a:rPr sz="1600" spc="5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dengan</a:t>
            </a:r>
            <a:r>
              <a:rPr sz="1600" spc="9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faktor</a:t>
            </a:r>
            <a:r>
              <a:rPr sz="1600" spc="90" dirty="0">
                <a:solidFill>
                  <a:schemeClr val="tx1"/>
                </a:solidFill>
                <a:latin typeface="Cambria"/>
                <a:cs typeface="Cambria"/>
              </a:rPr>
              <a:t> 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(r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+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55" dirty="0">
                <a:solidFill>
                  <a:schemeClr val="tx1"/>
                </a:solidFill>
                <a:latin typeface="Cambria"/>
                <a:cs typeface="Cambria"/>
              </a:rPr>
              <a:t>1)</a:t>
            </a:r>
            <a:r>
              <a:rPr sz="1600" spc="8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170" dirty="0">
                <a:solidFill>
                  <a:schemeClr val="tx1"/>
                </a:solidFill>
                <a:latin typeface="Cambria"/>
                <a:cs typeface="Cambria"/>
              </a:rPr>
              <a:t>/</a:t>
            </a: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55" dirty="0">
                <a:solidFill>
                  <a:schemeClr val="tx1"/>
                </a:solidFill>
                <a:latin typeface="Cambria"/>
                <a:cs typeface="Cambria"/>
              </a:rPr>
              <a:t>(2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70" dirty="0">
                <a:solidFill>
                  <a:schemeClr val="tx1"/>
                </a:solidFill>
                <a:latin typeface="Cambria"/>
                <a:cs typeface="Cambria"/>
              </a:rPr>
              <a:t>.</a:t>
            </a:r>
            <a:r>
              <a:rPr sz="1600" spc="8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r).</a:t>
            </a: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Besar</a:t>
            </a:r>
            <a:r>
              <a:rPr sz="1600" spc="9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sampel</a:t>
            </a:r>
            <a:r>
              <a:rPr sz="1600" spc="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untuk</a:t>
            </a:r>
            <a:r>
              <a:rPr sz="1600" spc="100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kelompok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kontrol</a:t>
            </a:r>
            <a:r>
              <a:rPr sz="1600" spc="17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dirty="0">
                <a:solidFill>
                  <a:schemeClr val="tx1"/>
                </a:solidFill>
                <a:latin typeface="Cambria"/>
                <a:cs typeface="Cambria"/>
              </a:rPr>
              <a:t>adalah</a:t>
            </a:r>
            <a:r>
              <a:rPr sz="1600" spc="165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mbria"/>
                <a:cs typeface="Cambria"/>
              </a:rPr>
              <a:t>(r.n).</a:t>
            </a:r>
            <a:endParaRPr sz="16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050104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9057" y="270510"/>
            <a:ext cx="59493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PENELITIAN</a:t>
            </a:r>
            <a:r>
              <a:rPr sz="4000" spc="-1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EKSPERIMENTAL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42542"/>
            <a:ext cx="8017509" cy="517144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242570">
              <a:lnSpc>
                <a:spcPts val="1830"/>
              </a:lnSpc>
              <a:spcBef>
                <a:spcPts val="530"/>
              </a:spcBef>
            </a:pPr>
            <a:r>
              <a:rPr sz="1900" dirty="0">
                <a:latin typeface="Calibri"/>
                <a:cs typeface="Calibri"/>
              </a:rPr>
              <a:t>Pada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penelitian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eksperimental,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belum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banyak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rumus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yang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dikembangkan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untuk menentukan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besar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sampel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yang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dibutuhkan.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menentukan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besar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sampel (replikasi)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yang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dibutuhkan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digunakan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rumus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berikut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:</a:t>
            </a:r>
            <a:endParaRPr sz="1900">
              <a:latin typeface="Calibri"/>
              <a:cs typeface="Calibri"/>
            </a:endParaRPr>
          </a:p>
          <a:p>
            <a:pPr marL="469900" marR="894080" indent="-457834">
              <a:lnSpc>
                <a:spcPct val="80000"/>
              </a:lnSpc>
              <a:spcBef>
                <a:spcPts val="459"/>
              </a:spcBef>
              <a:buAutoNum type="arabicPeriod"/>
              <a:tabLst>
                <a:tab pos="469900" algn="l"/>
              </a:tabLst>
            </a:pP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rancangan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acak</a:t>
            </a:r>
            <a:r>
              <a:rPr sz="1900" spc="-8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lengkap,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acak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kelompok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atau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faktorial,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secara </a:t>
            </a:r>
            <a:r>
              <a:rPr sz="1900" dirty="0">
                <a:latin typeface="Calibri"/>
                <a:cs typeface="Calibri"/>
              </a:rPr>
              <a:t>sederhana</a:t>
            </a:r>
            <a:r>
              <a:rPr sz="1900" spc="-8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dapat</a:t>
            </a:r>
            <a:r>
              <a:rPr sz="1900" spc="-8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digunakan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rumus</a:t>
            </a:r>
            <a:r>
              <a:rPr sz="1900" spc="-80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:</a:t>
            </a:r>
            <a:endParaRPr sz="1900">
              <a:latin typeface="Calibri"/>
              <a:cs typeface="Calibri"/>
            </a:endParaRPr>
          </a:p>
          <a:p>
            <a:pPr marL="478155" algn="ctr">
              <a:lnSpc>
                <a:spcPct val="100000"/>
              </a:lnSpc>
              <a:spcBef>
                <a:spcPts val="2255"/>
              </a:spcBef>
            </a:pPr>
            <a:r>
              <a:rPr sz="2600" b="1" spc="-10" dirty="0">
                <a:solidFill>
                  <a:srgbClr val="FF0000"/>
                </a:solidFill>
                <a:latin typeface="Calibri"/>
                <a:cs typeface="Calibri"/>
              </a:rPr>
              <a:t>(t-</a:t>
            </a: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1) </a:t>
            </a:r>
            <a:r>
              <a:rPr sz="2600" b="1" spc="-20" dirty="0">
                <a:solidFill>
                  <a:srgbClr val="FF0000"/>
                </a:solidFill>
                <a:latin typeface="Calibri"/>
                <a:cs typeface="Calibri"/>
              </a:rPr>
              <a:t>(r-</a:t>
            </a: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1)</a:t>
            </a:r>
            <a:r>
              <a:rPr sz="26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Symbol"/>
                <a:cs typeface="Symbol"/>
              </a:rPr>
              <a:t></a:t>
            </a:r>
            <a:r>
              <a:rPr sz="26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600" b="1" spc="-25" dirty="0">
                <a:solidFill>
                  <a:srgbClr val="FF0000"/>
                </a:solidFill>
                <a:latin typeface="Calibri"/>
                <a:cs typeface="Calibri"/>
              </a:rPr>
              <a:t>15</a:t>
            </a:r>
            <a:endParaRPr sz="2600">
              <a:latin typeface="Calibri"/>
              <a:cs typeface="Calibri"/>
            </a:endParaRPr>
          </a:p>
          <a:p>
            <a:pPr marL="1893570" marR="3136900" indent="-966469">
              <a:lnSpc>
                <a:spcPct val="100000"/>
              </a:lnSpc>
              <a:spcBef>
                <a:spcPts val="2310"/>
              </a:spcBef>
            </a:pPr>
            <a:r>
              <a:rPr sz="1900" dirty="0">
                <a:latin typeface="Calibri"/>
                <a:cs typeface="Calibri"/>
              </a:rPr>
              <a:t>di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mana</a:t>
            </a:r>
            <a:r>
              <a:rPr sz="1900" spc="3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=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banyak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kelompok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perlakuan </a:t>
            </a:r>
            <a:r>
              <a:rPr sz="1900" dirty="0">
                <a:latin typeface="Calibri"/>
                <a:cs typeface="Calibri"/>
              </a:rPr>
              <a:t>r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=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jumlah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replikasi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900">
              <a:latin typeface="Calibri"/>
              <a:cs typeface="Calibri"/>
            </a:endParaRPr>
          </a:p>
          <a:p>
            <a:pPr marL="12700" marR="266065" indent="457200">
              <a:lnSpc>
                <a:spcPts val="1820"/>
              </a:lnSpc>
              <a:buAutoNum type="arabicPeriod" startAt="2"/>
              <a:tabLst>
                <a:tab pos="469900" algn="l"/>
                <a:tab pos="1841500" algn="l"/>
                <a:tab pos="3213100" algn="l"/>
                <a:tab pos="4585335" algn="l"/>
              </a:tabLst>
            </a:pPr>
            <a:r>
              <a:rPr sz="1900" dirty="0">
                <a:latin typeface="Calibri"/>
                <a:cs typeface="Calibri"/>
              </a:rPr>
              <a:t>Di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samping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rumus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atas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rancangan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eksperimen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lain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yang </a:t>
            </a:r>
            <a:r>
              <a:rPr sz="1900" spc="-10" dirty="0">
                <a:latin typeface="Calibri"/>
                <a:cs typeface="Calibri"/>
              </a:rPr>
              <a:t>membutuhkan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perhitungan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besar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sampel,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dapat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digunakan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rumus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besar </a:t>
            </a:r>
            <a:r>
              <a:rPr sz="1900" dirty="0">
                <a:latin typeface="Calibri"/>
                <a:cs typeface="Calibri"/>
              </a:rPr>
              <a:t>sampel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seperti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pada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penelitian</a:t>
            </a:r>
            <a:r>
              <a:rPr sz="1900" dirty="0">
                <a:latin typeface="Calibri"/>
                <a:cs typeface="Calibri"/>
              </a:rPr>
              <a:t>	</a:t>
            </a:r>
            <a:r>
              <a:rPr sz="1900" spc="-10" dirty="0">
                <a:latin typeface="Calibri"/>
                <a:cs typeface="Calibri"/>
              </a:rPr>
              <a:t>observasional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baik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satu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sampel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maupun </a:t>
            </a:r>
            <a:r>
              <a:rPr sz="1900" dirty="0">
                <a:latin typeface="Calibri"/>
                <a:cs typeface="Calibri"/>
              </a:rPr>
              <a:t>lebih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dari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1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sampel,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baik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data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proporsi</a:t>
            </a:r>
            <a:r>
              <a:rPr sz="1900" dirty="0">
                <a:latin typeface="Calibri"/>
                <a:cs typeface="Calibri"/>
              </a:rPr>
              <a:t>	maupun</a:t>
            </a:r>
            <a:r>
              <a:rPr sz="1900" spc="-8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data</a:t>
            </a:r>
            <a:r>
              <a:rPr sz="1900" spc="-8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kontinyu.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19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</a:pPr>
            <a:r>
              <a:rPr sz="1900" dirty="0">
                <a:latin typeface="Calibri"/>
                <a:cs typeface="Calibri"/>
              </a:rPr>
              <a:t>Pada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penelitian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eksperimen,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untuk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mengantisipasi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hilangnya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unit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eksperimen, dilakukan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koreksi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dengan</a:t>
            </a:r>
            <a:r>
              <a:rPr sz="1900" spc="35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1/(1-</a:t>
            </a:r>
            <a:r>
              <a:rPr sz="1900" b="1" dirty="0">
                <a:latin typeface="Calibri"/>
                <a:cs typeface="Calibri"/>
              </a:rPr>
              <a:t>f)</a:t>
            </a:r>
            <a:r>
              <a:rPr sz="1900" dirty="0">
                <a:latin typeface="Calibri"/>
                <a:cs typeface="Calibri"/>
              </a:rPr>
              <a:t>,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mana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adalah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proporsi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unit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eksperimen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yang </a:t>
            </a:r>
            <a:r>
              <a:rPr sz="1900" dirty="0">
                <a:latin typeface="Calibri"/>
                <a:cs typeface="Calibri"/>
              </a:rPr>
              <a:t>hilang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atau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mengundurkan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diri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atau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i="1" dirty="0">
                <a:latin typeface="Calibri"/>
                <a:cs typeface="Calibri"/>
              </a:rPr>
              <a:t>drop</a:t>
            </a:r>
            <a:r>
              <a:rPr sz="1900" i="1" spc="-65" dirty="0">
                <a:latin typeface="Calibri"/>
                <a:cs typeface="Calibri"/>
              </a:rPr>
              <a:t> </a:t>
            </a:r>
            <a:r>
              <a:rPr sz="1900" i="1" spc="-20" dirty="0">
                <a:latin typeface="Calibri"/>
                <a:cs typeface="Calibri"/>
              </a:rPr>
              <a:t>out.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9410"/>
            <a:ext cx="5868035" cy="5195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1742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 MT"/>
                <a:cs typeface="Arial MT"/>
              </a:rPr>
              <a:t>PENGELOLAAN</a:t>
            </a:r>
            <a:r>
              <a:rPr sz="2800" spc="-175" dirty="0">
                <a:latin typeface="Arial MT"/>
                <a:cs typeface="Arial MT"/>
              </a:rPr>
              <a:t> </a:t>
            </a:r>
            <a:r>
              <a:rPr sz="2800" spc="-60" dirty="0">
                <a:latin typeface="Arial MT"/>
                <a:cs typeface="Arial MT"/>
              </a:rPr>
              <a:t>DATA</a:t>
            </a:r>
            <a:endParaRPr sz="2800">
              <a:latin typeface="Arial MT"/>
              <a:cs typeface="Arial MT"/>
            </a:endParaRPr>
          </a:p>
          <a:p>
            <a:pPr marL="622300" indent="-609600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622300" algn="l"/>
              </a:tabLst>
            </a:pPr>
            <a:r>
              <a:rPr sz="2800" dirty="0">
                <a:latin typeface="Arial MT"/>
                <a:cs typeface="Arial MT"/>
              </a:rPr>
              <a:t>Pengolahan</a:t>
            </a:r>
            <a:r>
              <a:rPr sz="2800" spc="-150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Data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Editing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Koding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Entry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Cleaning</a:t>
            </a:r>
            <a:endParaRPr sz="2800">
              <a:latin typeface="Arial MT"/>
              <a:cs typeface="Arial MT"/>
            </a:endParaRPr>
          </a:p>
          <a:p>
            <a:pPr marL="622300" indent="-60960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622300" algn="l"/>
              </a:tabLst>
            </a:pPr>
            <a:r>
              <a:rPr sz="2800" dirty="0">
                <a:latin typeface="Arial MT"/>
                <a:cs typeface="Arial MT"/>
              </a:rPr>
              <a:t>Analisis</a:t>
            </a:r>
            <a:r>
              <a:rPr sz="2800" spc="-95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Data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Univariat</a:t>
            </a:r>
            <a:endParaRPr sz="2800">
              <a:latin typeface="Arial MT"/>
              <a:cs typeface="Arial MT"/>
            </a:endParaRPr>
          </a:p>
          <a:p>
            <a:pPr marL="1143000" lvl="1" indent="-215900">
              <a:lnSpc>
                <a:spcPct val="100000"/>
              </a:lnSpc>
              <a:buChar char="-"/>
              <a:tabLst>
                <a:tab pos="1143000" algn="l"/>
              </a:tabLst>
            </a:pPr>
            <a:r>
              <a:rPr sz="2800" spc="-10" dirty="0">
                <a:latin typeface="Arial MT"/>
                <a:cs typeface="Arial MT"/>
              </a:rPr>
              <a:t>Bivariat</a:t>
            </a:r>
            <a:endParaRPr sz="2800">
              <a:latin typeface="Arial MT"/>
              <a:cs typeface="Arial MT"/>
            </a:endParaRPr>
          </a:p>
          <a:p>
            <a:pPr marL="1142365" lvl="1" indent="-215265">
              <a:lnSpc>
                <a:spcPct val="100000"/>
              </a:lnSpc>
              <a:spcBef>
                <a:spcPts val="5"/>
              </a:spcBef>
              <a:buChar char="-"/>
              <a:tabLst>
                <a:tab pos="1142365" algn="l"/>
              </a:tabLst>
            </a:pPr>
            <a:r>
              <a:rPr sz="2800" spc="-10" dirty="0">
                <a:latin typeface="Arial MT"/>
                <a:cs typeface="Arial MT"/>
              </a:rPr>
              <a:t>Lanjut</a:t>
            </a:r>
            <a:endParaRPr sz="2800">
              <a:latin typeface="Arial MT"/>
              <a:cs typeface="Arial MT"/>
            </a:endParaRPr>
          </a:p>
          <a:p>
            <a:pPr marL="622300" indent="-60960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622300" algn="l"/>
              </a:tabLst>
            </a:pPr>
            <a:r>
              <a:rPr sz="2800" dirty="0">
                <a:latin typeface="Arial MT"/>
                <a:cs typeface="Arial MT"/>
              </a:rPr>
              <a:t>Penyajian</a:t>
            </a:r>
            <a:r>
              <a:rPr sz="2800" spc="-125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Data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803" rIns="0" bIns="0" rtlCol="0">
            <a:spAutoFit/>
          </a:bodyPr>
          <a:lstStyle/>
          <a:p>
            <a:pPr marL="2533650">
              <a:lnSpc>
                <a:spcPct val="100000"/>
              </a:lnSpc>
              <a:spcBef>
                <a:spcPts val="100"/>
              </a:spcBef>
            </a:pPr>
            <a:r>
              <a:rPr dirty="0"/>
              <a:t>Pengolahan</a:t>
            </a:r>
            <a:r>
              <a:rPr spc="-160" dirty="0"/>
              <a:t> </a:t>
            </a:r>
            <a:r>
              <a:rPr spc="-20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68653"/>
            <a:ext cx="7990205" cy="5087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18796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1522730" algn="l"/>
                <a:tab pos="1565275" algn="l"/>
              </a:tabLst>
            </a:pPr>
            <a:r>
              <a:rPr sz="2000" dirty="0">
                <a:latin typeface="Arial MT"/>
                <a:cs typeface="Arial MT"/>
              </a:rPr>
              <a:t>Editing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: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-</a:t>
            </a:r>
            <a:r>
              <a:rPr sz="2000" dirty="0">
                <a:latin typeface="Arial MT"/>
                <a:cs typeface="Arial MT"/>
              </a:rPr>
              <a:t>		Kegiatan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sudah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bisa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dilakukan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saat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pengumpulan 	</a:t>
            </a:r>
            <a:r>
              <a:rPr sz="2000" dirty="0">
                <a:latin typeface="Arial MT"/>
                <a:cs typeface="Arial MT"/>
              </a:rPr>
              <a:t>data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dilapangan.</a:t>
            </a:r>
            <a:endParaRPr sz="2000">
              <a:latin typeface="Arial MT"/>
              <a:cs typeface="Arial MT"/>
            </a:endParaRPr>
          </a:p>
          <a:p>
            <a:pPr marL="1568450" lvl="1" indent="-224154">
              <a:lnSpc>
                <a:spcPct val="100000"/>
              </a:lnSpc>
              <a:buChar char="-"/>
              <a:tabLst>
                <a:tab pos="1568450" algn="l"/>
              </a:tabLst>
            </a:pPr>
            <a:r>
              <a:rPr sz="2000" dirty="0">
                <a:latin typeface="Arial MT"/>
                <a:cs typeface="Arial MT"/>
              </a:rPr>
              <a:t>Pintu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awal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untuk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menjaga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kualitas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data,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karena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hasil</a:t>
            </a:r>
            <a:endParaRPr sz="2000">
              <a:latin typeface="Arial MT"/>
              <a:cs typeface="Arial MT"/>
            </a:endParaRPr>
          </a:p>
          <a:p>
            <a:pPr marL="151511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analisis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sangat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tergantung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dari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kualitas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data.</a:t>
            </a:r>
            <a:endParaRPr sz="2000">
              <a:latin typeface="Arial MT"/>
              <a:cs typeface="Arial MT"/>
            </a:endParaRPr>
          </a:p>
          <a:p>
            <a:pPr marL="1591310" marR="5080" lvl="1" indent="-207010">
              <a:lnSpc>
                <a:spcPct val="100000"/>
              </a:lnSpc>
              <a:buChar char="-"/>
              <a:tabLst>
                <a:tab pos="1623695" algn="l"/>
              </a:tabLst>
            </a:pPr>
            <a:r>
              <a:rPr sz="2000" dirty="0">
                <a:latin typeface="Arial MT"/>
                <a:cs typeface="Arial MT"/>
              </a:rPr>
              <a:t>Aspek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dilihat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: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Kelengkapan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Jawaban,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keterbacaan 	</a:t>
            </a:r>
            <a:r>
              <a:rPr sz="2000" dirty="0">
                <a:latin typeface="Arial MT"/>
                <a:cs typeface="Arial MT"/>
              </a:rPr>
              <a:t>tulisan,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kesesuaian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jawaban.</a:t>
            </a: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1287145" algn="l"/>
              </a:tabLst>
            </a:pPr>
            <a:r>
              <a:rPr sz="2000" spc="-10" dirty="0">
                <a:latin typeface="Arial MT"/>
                <a:cs typeface="Arial MT"/>
              </a:rPr>
              <a:t>Koding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  <a:p>
            <a:pPr marL="1027430" marR="697230" lvl="1" indent="-140335">
              <a:lnSpc>
                <a:spcPct val="100000"/>
              </a:lnSpc>
              <a:spcBef>
                <a:spcPts val="5"/>
              </a:spcBef>
              <a:buChar char="-"/>
              <a:tabLst>
                <a:tab pos="1027430" algn="l"/>
                <a:tab pos="1039494" algn="l"/>
              </a:tabLst>
            </a:pPr>
            <a:r>
              <a:rPr sz="2000" dirty="0">
                <a:latin typeface="Arial MT"/>
                <a:cs typeface="Arial MT"/>
              </a:rPr>
              <a:t>	Usaha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mengklasifikasikan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jawaban-</a:t>
            </a:r>
            <a:r>
              <a:rPr sz="2000" dirty="0">
                <a:latin typeface="Arial MT"/>
                <a:cs typeface="Arial MT"/>
              </a:rPr>
              <a:t>jawaban/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yang </a:t>
            </a:r>
            <a:r>
              <a:rPr sz="2000" dirty="0">
                <a:latin typeface="Arial MT"/>
                <a:cs typeface="Arial MT"/>
              </a:rPr>
              <a:t>ada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umumnya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dengan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angka.</a:t>
            </a:r>
            <a:endParaRPr sz="2000">
              <a:latin typeface="Arial MT"/>
              <a:cs typeface="Arial MT"/>
            </a:endParaRPr>
          </a:p>
          <a:p>
            <a:pPr marL="1039494" lvl="1" indent="-152400">
              <a:lnSpc>
                <a:spcPct val="100000"/>
              </a:lnSpc>
              <a:buChar char="-"/>
              <a:tabLst>
                <a:tab pos="1039494" algn="l"/>
              </a:tabLst>
            </a:pPr>
            <a:r>
              <a:rPr sz="2000" dirty="0">
                <a:latin typeface="Arial MT"/>
                <a:cs typeface="Arial MT"/>
              </a:rPr>
              <a:t>Perlu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adanya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buku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koding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jika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variabel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banyak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/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besar)</a:t>
            </a: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1296035" algn="l"/>
              </a:tabLst>
            </a:pPr>
            <a:r>
              <a:rPr sz="2000" spc="-10" dirty="0">
                <a:latin typeface="Arial MT"/>
                <a:cs typeface="Arial MT"/>
              </a:rPr>
              <a:t>Entry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  <a:p>
            <a:pPr marL="1027430" marR="1282700" lvl="1" indent="-140335">
              <a:lnSpc>
                <a:spcPct val="100000"/>
              </a:lnSpc>
              <a:buChar char="-"/>
              <a:tabLst>
                <a:tab pos="1027430" algn="l"/>
                <a:tab pos="1039494" algn="l"/>
              </a:tabLst>
            </a:pPr>
            <a:r>
              <a:rPr sz="2000" dirty="0">
                <a:latin typeface="Arial MT"/>
                <a:cs typeface="Arial MT"/>
              </a:rPr>
              <a:t>	Pemasukan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bisa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manual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(kartu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tabulasi)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atau </a:t>
            </a:r>
            <a:r>
              <a:rPr sz="2000" dirty="0">
                <a:latin typeface="Arial MT"/>
                <a:cs typeface="Arial MT"/>
              </a:rPr>
              <a:t>komputer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exel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,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epi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info,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SPSS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dll)</a:t>
            </a: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</a:tabLst>
            </a:pPr>
            <a:r>
              <a:rPr sz="2000" spc="-10" dirty="0">
                <a:latin typeface="Arial MT"/>
                <a:cs typeface="Arial MT"/>
              </a:rPr>
              <a:t>Cleaning:</a:t>
            </a:r>
            <a:endParaRPr sz="2000">
              <a:latin typeface="Arial MT"/>
              <a:cs typeface="Arial MT"/>
            </a:endParaRPr>
          </a:p>
          <a:p>
            <a:pPr marL="1039494" lvl="1" indent="-152400">
              <a:lnSpc>
                <a:spcPct val="100000"/>
              </a:lnSpc>
              <a:buChar char="-"/>
              <a:tabLst>
                <a:tab pos="1039494" algn="l"/>
              </a:tabLst>
            </a:pPr>
            <a:r>
              <a:rPr sz="2000" dirty="0">
                <a:latin typeface="Arial MT"/>
                <a:cs typeface="Arial MT"/>
              </a:rPr>
              <a:t>Pembersihan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data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sebelum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analisis</a:t>
            </a:r>
            <a:endParaRPr sz="2000">
              <a:latin typeface="Arial MT"/>
              <a:cs typeface="Arial MT"/>
            </a:endParaRPr>
          </a:p>
          <a:p>
            <a:pPr marL="1039494" lvl="1" indent="-152400">
              <a:lnSpc>
                <a:spcPct val="100000"/>
              </a:lnSpc>
              <a:spcBef>
                <a:spcPts val="5"/>
              </a:spcBef>
              <a:buChar char="-"/>
              <a:tabLst>
                <a:tab pos="1039494" algn="l"/>
              </a:tabLst>
            </a:pPr>
            <a:r>
              <a:rPr sz="2000" dirty="0">
                <a:latin typeface="Arial MT"/>
                <a:cs typeface="Arial MT"/>
              </a:rPr>
              <a:t>proses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terakhir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menjaga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kualitas</a:t>
            </a:r>
            <a:r>
              <a:rPr sz="2000" spc="-20" dirty="0">
                <a:latin typeface="Arial MT"/>
                <a:cs typeface="Arial MT"/>
              </a:rPr>
              <a:t> data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314"/>
            <a:ext cx="7753350" cy="5008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940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Data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ts val="2590"/>
              </a:lnSpc>
              <a:spcBef>
                <a:spcPts val="2365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Pentingnya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Jenis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094740" marR="5080" lvl="1" indent="-167640">
              <a:lnSpc>
                <a:spcPts val="2300"/>
              </a:lnSpc>
              <a:spcBef>
                <a:spcPts val="270"/>
              </a:spcBef>
              <a:buChar char="-"/>
              <a:tabLst>
                <a:tab pos="1094740" algn="l"/>
                <a:tab pos="1110615" algn="l"/>
              </a:tabLst>
            </a:pPr>
            <a:r>
              <a:rPr sz="2400" dirty="0">
                <a:latin typeface="Arial MT"/>
                <a:cs typeface="Arial MT"/>
              </a:rPr>
              <a:t>	untuk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pemilihan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statistik,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karena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jenis </a:t>
            </a: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statistik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spesifik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untuk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jenis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tertentu.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ts val="259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sz="2400" spc="-35" dirty="0">
                <a:latin typeface="Arial MT"/>
                <a:cs typeface="Arial MT"/>
              </a:rPr>
              <a:t>Tahapan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093470" lvl="1" indent="-166370">
              <a:lnSpc>
                <a:spcPts val="2305"/>
              </a:lnSpc>
              <a:buChar char="-"/>
              <a:tabLst>
                <a:tab pos="1093470" algn="l"/>
              </a:tabLst>
            </a:pP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Univariat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1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variabel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1093470" lvl="1" indent="-166370">
              <a:lnSpc>
                <a:spcPts val="2305"/>
              </a:lnSpc>
              <a:buChar char="-"/>
              <a:tabLst>
                <a:tab pos="1093470" algn="l"/>
              </a:tabLst>
            </a:pP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Bivariat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Variabel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1093470" lvl="1" indent="-166370">
              <a:lnSpc>
                <a:spcPts val="2590"/>
              </a:lnSpc>
              <a:buChar char="-"/>
              <a:tabLst>
                <a:tab pos="1093470" algn="l"/>
              </a:tabLst>
            </a:pP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lanjut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variabel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atau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lebih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ts val="2590"/>
              </a:lnSpc>
              <a:spcBef>
                <a:spcPts val="5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Univariat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ts val="2305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Fungsi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194435" lvl="2" indent="-184785">
              <a:lnSpc>
                <a:spcPts val="2305"/>
              </a:lnSpc>
              <a:buChar char="-"/>
              <a:tabLst>
                <a:tab pos="1194435" algn="l"/>
              </a:tabLst>
            </a:pPr>
            <a:r>
              <a:rPr sz="2400" dirty="0">
                <a:latin typeface="Arial MT"/>
                <a:cs typeface="Arial MT"/>
              </a:rPr>
              <a:t>apakah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sdh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layak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dianalisis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?</a:t>
            </a:r>
            <a:endParaRPr sz="2400">
              <a:latin typeface="Arial MT"/>
              <a:cs typeface="Arial MT"/>
            </a:endParaRPr>
          </a:p>
          <a:p>
            <a:pPr marL="1194435" lvl="2" indent="-184785">
              <a:lnSpc>
                <a:spcPts val="2305"/>
              </a:lnSpc>
              <a:buChar char="-"/>
              <a:tabLst>
                <a:tab pos="1194435" algn="l"/>
              </a:tabLst>
            </a:pPr>
            <a:r>
              <a:rPr sz="2400" dirty="0">
                <a:latin typeface="Arial MT"/>
                <a:cs typeface="Arial MT"/>
              </a:rPr>
              <a:t>Bagaimana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gambaran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yg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dikump?</a:t>
            </a:r>
            <a:endParaRPr sz="2400">
              <a:latin typeface="Arial MT"/>
              <a:cs typeface="Arial MT"/>
            </a:endParaRPr>
          </a:p>
          <a:p>
            <a:pPr marL="1177925" lvl="2" indent="-168275">
              <a:lnSpc>
                <a:spcPts val="2305"/>
              </a:lnSpc>
              <a:buChar char="-"/>
              <a:tabLst>
                <a:tab pos="1177925" algn="l"/>
              </a:tabLst>
            </a:pPr>
            <a:r>
              <a:rPr sz="2400" dirty="0">
                <a:latin typeface="Arial MT"/>
                <a:cs typeface="Arial MT"/>
              </a:rPr>
              <a:t>Apakah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optimal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untuk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lanjt?</a:t>
            </a:r>
            <a:endParaRPr sz="2400">
              <a:latin typeface="Arial MT"/>
              <a:cs typeface="Arial MT"/>
            </a:endParaRPr>
          </a:p>
          <a:p>
            <a:pPr marL="1194435" lvl="2" indent="-184785">
              <a:lnSpc>
                <a:spcPts val="2305"/>
              </a:lnSpc>
              <a:buChar char="-"/>
              <a:tabLst>
                <a:tab pos="1194435" algn="l"/>
              </a:tabLst>
            </a:pP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Nominal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Ordinal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Distribusi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Frekuensi</a:t>
            </a:r>
            <a:endParaRPr sz="2400">
              <a:latin typeface="Arial MT"/>
              <a:cs typeface="Arial MT"/>
            </a:endParaRPr>
          </a:p>
          <a:p>
            <a:pPr marL="1194435" lvl="2" indent="-184785">
              <a:lnSpc>
                <a:spcPts val="2590"/>
              </a:lnSpc>
              <a:buChar char="-"/>
              <a:tabLst>
                <a:tab pos="1194435" algn="l"/>
              </a:tabLst>
            </a:pP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Interval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+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rasio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rata-</a:t>
            </a:r>
            <a:r>
              <a:rPr sz="2400" dirty="0">
                <a:latin typeface="Arial MT"/>
                <a:cs typeface="Arial MT"/>
              </a:rPr>
              <a:t>rata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SD,median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dll.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9973" y="397510"/>
            <a:ext cx="34639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Lanjutan</a:t>
            </a:r>
            <a:r>
              <a:rPr sz="2800" spc="-114" dirty="0"/>
              <a:t> </a:t>
            </a:r>
            <a:r>
              <a:rPr sz="2800" spc="-10" dirty="0"/>
              <a:t>……………..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982725"/>
            <a:ext cx="7629525" cy="96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2510"/>
              </a:lnSpc>
              <a:spcBef>
                <a:spcPts val="95"/>
              </a:spcBef>
              <a:buChar char="•"/>
              <a:tabLst>
                <a:tab pos="354965" algn="l"/>
              </a:tabLst>
            </a:pPr>
            <a:r>
              <a:rPr sz="2200" dirty="0">
                <a:latin typeface="Arial MT"/>
                <a:cs typeface="Arial MT"/>
              </a:rPr>
              <a:t>Analisis</a:t>
            </a:r>
            <a:r>
              <a:rPr sz="2200" spc="-1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Bivariat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:</a:t>
            </a:r>
            <a:endParaRPr sz="2200">
              <a:latin typeface="Arial MT"/>
              <a:cs typeface="Arial MT"/>
            </a:endParaRPr>
          </a:p>
          <a:p>
            <a:pPr marL="3670935">
              <a:lnSpc>
                <a:spcPts val="2375"/>
              </a:lnSpc>
            </a:pPr>
            <a:r>
              <a:rPr sz="2200" dirty="0">
                <a:latin typeface="Arial MT"/>
                <a:cs typeface="Arial MT"/>
              </a:rPr>
              <a:t>-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Fungsi</a:t>
            </a:r>
            <a:r>
              <a:rPr sz="2200" spc="-15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:</a:t>
            </a:r>
            <a:endParaRPr sz="2200">
              <a:latin typeface="Arial MT"/>
              <a:cs typeface="Arial MT"/>
            </a:endParaRPr>
          </a:p>
          <a:p>
            <a:pPr marL="4585335">
              <a:lnSpc>
                <a:spcPts val="2510"/>
              </a:lnSpc>
            </a:pPr>
            <a:r>
              <a:rPr sz="2200" dirty="0">
                <a:latin typeface="Arial MT"/>
                <a:cs typeface="Arial MT"/>
              </a:rPr>
              <a:t>-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Melihat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distribusi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frek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2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1888058"/>
            <a:ext cx="10026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Arial MT"/>
                <a:cs typeface="Arial MT"/>
              </a:rPr>
              <a:t>variabel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95925" y="1888058"/>
            <a:ext cx="3067685" cy="96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indent="-171450">
              <a:lnSpc>
                <a:spcPts val="2510"/>
              </a:lnSpc>
              <a:spcBef>
                <a:spcPts val="95"/>
              </a:spcBef>
              <a:buChar char="-"/>
              <a:tabLst>
                <a:tab pos="184150" algn="l"/>
              </a:tabLst>
            </a:pPr>
            <a:r>
              <a:rPr sz="2200" dirty="0">
                <a:latin typeface="Arial MT"/>
                <a:cs typeface="Arial MT"/>
              </a:rPr>
              <a:t>Melihat</a:t>
            </a:r>
            <a:r>
              <a:rPr sz="2200" spc="-8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hubungan</a:t>
            </a:r>
            <a:endParaRPr sz="2200">
              <a:latin typeface="Arial MT"/>
              <a:cs typeface="Arial MT"/>
            </a:endParaRPr>
          </a:p>
          <a:p>
            <a:pPr marL="1165225" lvl="1" indent="-168275">
              <a:lnSpc>
                <a:spcPts val="2375"/>
              </a:lnSpc>
              <a:buChar char="-"/>
              <a:tabLst>
                <a:tab pos="1165225" algn="l"/>
              </a:tabLst>
            </a:pPr>
            <a:r>
              <a:rPr sz="2200" dirty="0">
                <a:latin typeface="Arial MT"/>
                <a:cs typeface="Arial MT"/>
              </a:rPr>
              <a:t>Data</a:t>
            </a:r>
            <a:r>
              <a:rPr sz="2200" spc="-6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nominal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+</a:t>
            </a:r>
            <a:endParaRPr sz="2200">
              <a:latin typeface="Arial MT"/>
              <a:cs typeface="Arial MT"/>
            </a:endParaRPr>
          </a:p>
          <a:p>
            <a:pPr marL="1165225" lvl="1" indent="-168275">
              <a:lnSpc>
                <a:spcPts val="2510"/>
              </a:lnSpc>
              <a:buChar char="-"/>
              <a:tabLst>
                <a:tab pos="1165225" algn="l"/>
              </a:tabLst>
            </a:pPr>
            <a:r>
              <a:rPr sz="2200" dirty="0">
                <a:latin typeface="Arial MT"/>
                <a:cs typeface="Arial MT"/>
              </a:rPr>
              <a:t>Data</a:t>
            </a:r>
            <a:r>
              <a:rPr sz="2200" spc="-6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Interval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+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2190114"/>
            <a:ext cx="4434840" cy="96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dirty="0">
                <a:latin typeface="Arial MT"/>
                <a:cs typeface="Arial MT"/>
              </a:rPr>
              <a:t>antara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2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spc="-20" dirty="0">
                <a:latin typeface="Arial MT"/>
                <a:cs typeface="Arial MT"/>
              </a:rPr>
              <a:t>var.</a:t>
            </a:r>
            <a:endParaRPr sz="2200">
              <a:latin typeface="Arial MT"/>
              <a:cs typeface="Arial MT"/>
            </a:endParaRPr>
          </a:p>
          <a:p>
            <a:pPr marL="12700" marR="5080">
              <a:lnSpc>
                <a:spcPts val="2380"/>
              </a:lnSpc>
              <a:spcBef>
                <a:spcPts val="165"/>
              </a:spcBef>
            </a:pPr>
            <a:r>
              <a:rPr sz="2200" dirty="0">
                <a:latin typeface="Arial MT"/>
                <a:cs typeface="Arial MT"/>
              </a:rPr>
              <a:t>Ordinal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:</a:t>
            </a:r>
            <a:r>
              <a:rPr sz="2200" spc="-80" dirty="0">
                <a:latin typeface="Arial MT"/>
                <a:cs typeface="Arial MT"/>
              </a:rPr>
              <a:t> </a:t>
            </a:r>
            <a:r>
              <a:rPr sz="2200" spc="-30" dirty="0">
                <a:latin typeface="Arial MT"/>
                <a:cs typeface="Arial MT"/>
              </a:rPr>
              <a:t>Tabulasi </a:t>
            </a:r>
            <a:r>
              <a:rPr sz="2200" dirty="0">
                <a:latin typeface="Arial MT"/>
                <a:cs typeface="Arial MT"/>
              </a:rPr>
              <a:t>silang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,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spc="-20" dirty="0">
                <a:latin typeface="Arial MT"/>
                <a:cs typeface="Arial MT"/>
              </a:rPr>
              <a:t>Chi-</a:t>
            </a:r>
            <a:r>
              <a:rPr sz="2200" dirty="0">
                <a:latin typeface="Arial MT"/>
                <a:cs typeface="Arial MT"/>
              </a:rPr>
              <a:t>Sq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dll </a:t>
            </a:r>
            <a:r>
              <a:rPr sz="2200" dirty="0">
                <a:latin typeface="Arial MT"/>
                <a:cs typeface="Arial MT"/>
              </a:rPr>
              <a:t>Rasio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: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Korelasi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,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regresi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linier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dll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531489"/>
            <a:ext cx="7837170" cy="2171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2510"/>
              </a:lnSpc>
              <a:spcBef>
                <a:spcPts val="95"/>
              </a:spcBef>
              <a:buChar char="•"/>
              <a:tabLst>
                <a:tab pos="354965" algn="l"/>
              </a:tabLst>
            </a:pPr>
            <a:r>
              <a:rPr sz="2200" dirty="0">
                <a:latin typeface="Arial MT"/>
                <a:cs typeface="Arial MT"/>
              </a:rPr>
              <a:t>Analisis</a:t>
            </a:r>
            <a:r>
              <a:rPr sz="2200" spc="-9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Lanjut</a:t>
            </a:r>
            <a:r>
              <a:rPr sz="2200" spc="-75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:</a:t>
            </a:r>
            <a:endParaRPr sz="2200">
              <a:latin typeface="Arial MT"/>
              <a:cs typeface="Arial MT"/>
            </a:endParaRPr>
          </a:p>
          <a:p>
            <a:pPr marL="1095375" lvl="1" indent="-168275">
              <a:lnSpc>
                <a:spcPts val="2375"/>
              </a:lnSpc>
              <a:buChar char="-"/>
              <a:tabLst>
                <a:tab pos="1095375" algn="l"/>
              </a:tabLst>
            </a:pPr>
            <a:r>
              <a:rPr sz="2200" dirty="0">
                <a:latin typeface="Arial MT"/>
                <a:cs typeface="Arial MT"/>
              </a:rPr>
              <a:t>Fungsi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spc="-50" dirty="0">
                <a:latin typeface="Arial MT"/>
                <a:cs typeface="Arial MT"/>
              </a:rPr>
              <a:t>:</a:t>
            </a:r>
            <a:endParaRPr sz="2200">
              <a:latin typeface="Arial MT"/>
              <a:cs typeface="Arial MT"/>
            </a:endParaRPr>
          </a:p>
          <a:p>
            <a:pPr marL="2009775" lvl="2" indent="-168275">
              <a:lnSpc>
                <a:spcPts val="2380"/>
              </a:lnSpc>
              <a:buChar char="-"/>
              <a:tabLst>
                <a:tab pos="2009775" algn="l"/>
              </a:tabLst>
            </a:pPr>
            <a:r>
              <a:rPr sz="2200" dirty="0">
                <a:latin typeface="Arial MT"/>
                <a:cs typeface="Arial MT"/>
              </a:rPr>
              <a:t>melihat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pengaruh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,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perbedaan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&gt;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2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var</a:t>
            </a:r>
            <a:endParaRPr sz="2200">
              <a:latin typeface="Arial MT"/>
              <a:cs typeface="Arial MT"/>
            </a:endParaRPr>
          </a:p>
          <a:p>
            <a:pPr marL="2467610" lvl="3" indent="-168275">
              <a:lnSpc>
                <a:spcPts val="2380"/>
              </a:lnSpc>
              <a:buChar char="-"/>
              <a:tabLst>
                <a:tab pos="2467610" algn="l"/>
              </a:tabLst>
            </a:pPr>
            <a:r>
              <a:rPr sz="2200" dirty="0">
                <a:latin typeface="Arial MT"/>
                <a:cs typeface="Arial MT"/>
              </a:rPr>
              <a:t>melihat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faktor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resiko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dominan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&gt;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2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var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spc="-20" dirty="0">
                <a:latin typeface="Arial MT"/>
                <a:cs typeface="Arial MT"/>
              </a:rPr>
              <a:t>dll.</a:t>
            </a:r>
            <a:endParaRPr sz="2200">
              <a:latin typeface="Arial MT"/>
              <a:cs typeface="Arial MT"/>
            </a:endParaRPr>
          </a:p>
          <a:p>
            <a:pPr marL="2467610" lvl="3" indent="-168275">
              <a:lnSpc>
                <a:spcPts val="2375"/>
              </a:lnSpc>
              <a:buChar char="-"/>
              <a:tabLst>
                <a:tab pos="2467610" algn="l"/>
              </a:tabLst>
            </a:pPr>
            <a:r>
              <a:rPr sz="2200" dirty="0">
                <a:latin typeface="Arial MT"/>
                <a:cs typeface="Arial MT"/>
              </a:rPr>
              <a:t>Data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nominal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+</a:t>
            </a:r>
            <a:r>
              <a:rPr sz="2200" spc="-6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Ordinal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: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regresi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logistik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dll</a:t>
            </a:r>
            <a:endParaRPr sz="2200">
              <a:latin typeface="Arial MT"/>
              <a:cs typeface="Arial MT"/>
            </a:endParaRPr>
          </a:p>
          <a:p>
            <a:pPr marL="2467610" lvl="3" indent="-168275">
              <a:lnSpc>
                <a:spcPts val="2375"/>
              </a:lnSpc>
              <a:buChar char="-"/>
              <a:tabLst>
                <a:tab pos="2467610" algn="l"/>
              </a:tabLst>
            </a:pPr>
            <a:r>
              <a:rPr sz="2200" dirty="0">
                <a:latin typeface="Arial MT"/>
                <a:cs typeface="Arial MT"/>
              </a:rPr>
              <a:t>Data</a:t>
            </a:r>
            <a:r>
              <a:rPr sz="2200" spc="-4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Interval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+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Rasio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: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regresi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linier,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anova,</a:t>
            </a:r>
            <a:endParaRPr sz="2200">
              <a:latin typeface="Arial MT"/>
              <a:cs typeface="Arial MT"/>
            </a:endParaRPr>
          </a:p>
          <a:p>
            <a:pPr marL="355600">
              <a:lnSpc>
                <a:spcPts val="2510"/>
              </a:lnSpc>
            </a:pPr>
            <a:r>
              <a:rPr sz="2200" spc="-25" dirty="0">
                <a:latin typeface="Arial MT"/>
                <a:cs typeface="Arial MT"/>
              </a:rPr>
              <a:t>dll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64668" y="1221486"/>
            <a:ext cx="6737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Tujuan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spc="-25" dirty="0">
                <a:latin typeface="Arial"/>
                <a:cs typeface="Arial"/>
              </a:rPr>
              <a:t>uji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5" y="537463"/>
            <a:ext cx="1193800" cy="1496060"/>
          </a:xfrm>
          <a:custGeom>
            <a:avLst/>
            <a:gdLst/>
            <a:ahLst/>
            <a:cxnLst/>
            <a:rect l="l" t="t" r="r" b="b"/>
            <a:pathLst>
              <a:path w="1193800" h="1496060">
                <a:moveTo>
                  <a:pt x="0" y="1495678"/>
                </a:moveTo>
                <a:lnTo>
                  <a:pt x="1193584" y="1495678"/>
                </a:lnTo>
                <a:lnTo>
                  <a:pt x="1193584" y="0"/>
                </a:lnTo>
                <a:lnTo>
                  <a:pt x="0" y="0"/>
                </a:lnTo>
                <a:lnTo>
                  <a:pt x="0" y="1495678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58011" y="1023366"/>
            <a:ext cx="85598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9055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Jumlah </a:t>
            </a:r>
            <a:r>
              <a:rPr sz="1600" b="1" dirty="0">
                <a:latin typeface="Arial"/>
                <a:cs typeface="Arial"/>
              </a:rPr>
              <a:t>sampel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50" dirty="0">
                <a:latin typeface="Arial"/>
                <a:cs typeface="Arial"/>
              </a:rPr>
              <a:t>/ </a:t>
            </a:r>
            <a:r>
              <a:rPr sz="1400" b="1" spc="-10" dirty="0">
                <a:latin typeface="Arial"/>
                <a:cs typeface="Arial"/>
              </a:rPr>
              <a:t>pasangan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8740" y="537463"/>
            <a:ext cx="1173480" cy="1496060"/>
          </a:xfrm>
          <a:custGeom>
            <a:avLst/>
            <a:gdLst/>
            <a:ahLst/>
            <a:cxnLst/>
            <a:rect l="l" t="t" r="r" b="b"/>
            <a:pathLst>
              <a:path w="1173480" h="1496060">
                <a:moveTo>
                  <a:pt x="0" y="1495678"/>
                </a:moveTo>
                <a:lnTo>
                  <a:pt x="1173010" y="1495678"/>
                </a:lnTo>
                <a:lnTo>
                  <a:pt x="1173010" y="0"/>
                </a:lnTo>
                <a:lnTo>
                  <a:pt x="0" y="0"/>
                </a:lnTo>
                <a:lnTo>
                  <a:pt x="0" y="1495678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40000" y="779525"/>
            <a:ext cx="119189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381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Macam sampel </a:t>
            </a:r>
            <a:r>
              <a:rPr sz="1400" b="1" dirty="0">
                <a:latin typeface="Arial"/>
                <a:cs typeface="Arial"/>
              </a:rPr>
              <a:t>(bebas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/ </a:t>
            </a:r>
            <a:r>
              <a:rPr sz="1400" b="1" spc="-10" dirty="0">
                <a:latin typeface="Arial"/>
                <a:cs typeface="Arial"/>
              </a:rPr>
              <a:t>berpasangan)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71725" y="537463"/>
            <a:ext cx="1524635" cy="1496060"/>
          </a:xfrm>
          <a:custGeom>
            <a:avLst/>
            <a:gdLst/>
            <a:ahLst/>
            <a:cxnLst/>
            <a:rect l="l" t="t" r="r" b="b"/>
            <a:pathLst>
              <a:path w="1524635" h="1496060">
                <a:moveTo>
                  <a:pt x="0" y="1495678"/>
                </a:moveTo>
                <a:lnTo>
                  <a:pt x="1524635" y="1495678"/>
                </a:lnTo>
                <a:lnTo>
                  <a:pt x="1524635" y="0"/>
                </a:lnTo>
                <a:lnTo>
                  <a:pt x="0" y="0"/>
                </a:lnTo>
                <a:lnTo>
                  <a:pt x="0" y="1495678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37301" y="779525"/>
            <a:ext cx="13620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Jenis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variabel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96359" y="537400"/>
            <a:ext cx="5242560" cy="567690"/>
          </a:xfrm>
          <a:custGeom>
            <a:avLst/>
            <a:gdLst/>
            <a:ahLst/>
            <a:cxnLst/>
            <a:rect l="l" t="t" r="r" b="b"/>
            <a:pathLst>
              <a:path w="5242559" h="567690">
                <a:moveTo>
                  <a:pt x="0" y="567626"/>
                </a:moveTo>
                <a:lnTo>
                  <a:pt x="5242560" y="567626"/>
                </a:lnTo>
                <a:lnTo>
                  <a:pt x="5242560" y="0"/>
                </a:lnTo>
                <a:lnTo>
                  <a:pt x="0" y="0"/>
                </a:lnTo>
                <a:lnTo>
                  <a:pt x="0" y="567626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08501" y="1133678"/>
            <a:ext cx="152527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Rasio-Interval </a:t>
            </a:r>
            <a:r>
              <a:rPr sz="1400" b="1" dirty="0">
                <a:latin typeface="Arial"/>
                <a:cs typeface="Arial"/>
              </a:rPr>
              <a:t>pop.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berdistribusi normal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96359" y="1105027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69">
                <a:moveTo>
                  <a:pt x="0" y="928115"/>
                </a:moveTo>
                <a:lnTo>
                  <a:pt x="1747519" y="928115"/>
                </a:lnTo>
                <a:lnTo>
                  <a:pt x="1747519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917819" y="1133678"/>
            <a:ext cx="1201420" cy="9093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Ordinal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/ </a:t>
            </a:r>
            <a:r>
              <a:rPr sz="1400" b="1" spc="-10" dirty="0">
                <a:latin typeface="Arial"/>
                <a:cs typeface="Arial"/>
              </a:rPr>
              <a:t>Rasio-Interval </a:t>
            </a:r>
            <a:r>
              <a:rPr sz="1400" b="1" dirty="0">
                <a:latin typeface="Arial"/>
                <a:cs typeface="Arial"/>
              </a:rPr>
              <a:t>distrib.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tak </a:t>
            </a:r>
            <a:r>
              <a:rPr sz="1400" b="1" spc="-10" dirty="0">
                <a:latin typeface="Arial"/>
                <a:cs typeface="Arial"/>
              </a:rPr>
              <a:t>normal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43879" y="1105027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69">
                <a:moveTo>
                  <a:pt x="0" y="928115"/>
                </a:moveTo>
                <a:lnTo>
                  <a:pt x="1747520" y="928115"/>
                </a:lnTo>
                <a:lnTo>
                  <a:pt x="1747520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809103" y="1133678"/>
            <a:ext cx="915035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645">
              <a:lnSpc>
                <a:spcPts val="1795"/>
              </a:lnSpc>
              <a:spcBef>
                <a:spcPts val="100"/>
              </a:spcBef>
            </a:pPr>
            <a:r>
              <a:rPr sz="1500" b="1" spc="-10" dirty="0">
                <a:latin typeface="Arial"/>
                <a:cs typeface="Arial"/>
              </a:rPr>
              <a:t>Nominal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ts val="1675"/>
              </a:lnSpc>
            </a:pPr>
            <a:r>
              <a:rPr sz="1400" b="1" dirty="0">
                <a:latin typeface="Arial"/>
                <a:cs typeface="Arial"/>
              </a:rPr>
              <a:t>/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kategorik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391400" y="1105027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69">
                <a:moveTo>
                  <a:pt x="0" y="928115"/>
                </a:moveTo>
                <a:lnTo>
                  <a:pt x="1747520" y="928115"/>
                </a:lnTo>
                <a:lnTo>
                  <a:pt x="1747520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29031" y="3767785"/>
            <a:ext cx="94551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Komparasi (perbeda- </a:t>
            </a:r>
            <a:r>
              <a:rPr sz="1400" b="1" spc="-25" dirty="0">
                <a:latin typeface="Arial"/>
                <a:cs typeface="Arial"/>
              </a:rPr>
              <a:t>an)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145" y="2033142"/>
            <a:ext cx="1193800" cy="3712845"/>
          </a:xfrm>
          <a:custGeom>
            <a:avLst/>
            <a:gdLst/>
            <a:ahLst/>
            <a:cxnLst/>
            <a:rect l="l" t="t" r="r" b="b"/>
            <a:pathLst>
              <a:path w="1193800" h="3712845">
                <a:moveTo>
                  <a:pt x="0" y="3712463"/>
                </a:moveTo>
                <a:lnTo>
                  <a:pt x="1193584" y="3712463"/>
                </a:lnTo>
                <a:lnTo>
                  <a:pt x="1193584" y="0"/>
                </a:lnTo>
                <a:lnTo>
                  <a:pt x="0" y="0"/>
                </a:lnTo>
                <a:lnTo>
                  <a:pt x="0" y="3712463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716151" y="2702432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0" dirty="0">
                <a:solidFill>
                  <a:srgbClr val="FFFF99"/>
                </a:solid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198740" y="2033270"/>
            <a:ext cx="1173480" cy="2216785"/>
          </a:xfrm>
          <a:custGeom>
            <a:avLst/>
            <a:gdLst/>
            <a:ahLst/>
            <a:cxnLst/>
            <a:rect l="l" t="t" r="r" b="b"/>
            <a:pathLst>
              <a:path w="1173480" h="2216785">
                <a:moveTo>
                  <a:pt x="0" y="2216657"/>
                </a:moveTo>
                <a:lnTo>
                  <a:pt x="1173010" y="2216657"/>
                </a:lnTo>
                <a:lnTo>
                  <a:pt x="1173010" y="0"/>
                </a:lnTo>
                <a:lnTo>
                  <a:pt x="0" y="0"/>
                </a:lnTo>
                <a:lnTo>
                  <a:pt x="0" y="2216657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535173" y="2060575"/>
            <a:ext cx="119888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99"/>
                </a:solidFill>
                <a:latin typeface="Arial"/>
                <a:cs typeface="Arial"/>
              </a:rPr>
              <a:t>Bebas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i="1" spc="-10" dirty="0">
                <a:solidFill>
                  <a:srgbClr val="FFFF99"/>
                </a:solidFill>
                <a:latin typeface="Arial"/>
                <a:cs typeface="Arial"/>
              </a:rPr>
              <a:t>(independent)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371725" y="2033270"/>
            <a:ext cx="1524635" cy="1289050"/>
          </a:xfrm>
          <a:custGeom>
            <a:avLst/>
            <a:gdLst/>
            <a:ahLst/>
            <a:cxnLst/>
            <a:rect l="l" t="t" r="r" b="b"/>
            <a:pathLst>
              <a:path w="1524635" h="1289050">
                <a:moveTo>
                  <a:pt x="0" y="1288541"/>
                </a:moveTo>
                <a:lnTo>
                  <a:pt x="1524635" y="1288541"/>
                </a:lnTo>
                <a:lnTo>
                  <a:pt x="1524635" y="0"/>
                </a:lnTo>
                <a:lnTo>
                  <a:pt x="0" y="0"/>
                </a:lnTo>
                <a:lnTo>
                  <a:pt x="0" y="1288541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220336" y="2060575"/>
            <a:ext cx="11017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6705" marR="5080" indent="-29464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t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sampel bebas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96359" y="2033270"/>
            <a:ext cx="1747520" cy="1289050"/>
          </a:xfrm>
          <a:custGeom>
            <a:avLst/>
            <a:gdLst/>
            <a:ahLst/>
            <a:cxnLst/>
            <a:rect l="l" t="t" r="r" b="b"/>
            <a:pathLst>
              <a:path w="1747520" h="1289050">
                <a:moveTo>
                  <a:pt x="0" y="1288541"/>
                </a:moveTo>
                <a:lnTo>
                  <a:pt x="1747519" y="1288541"/>
                </a:lnTo>
                <a:lnTo>
                  <a:pt x="1747519" y="0"/>
                </a:lnTo>
                <a:lnTo>
                  <a:pt x="0" y="0"/>
                </a:lnTo>
                <a:lnTo>
                  <a:pt x="0" y="1288541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752591" y="2060575"/>
            <a:ext cx="134556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1454" marR="364490" indent="-198755">
              <a:lnSpc>
                <a:spcPct val="100000"/>
              </a:lnSpc>
              <a:spcBef>
                <a:spcPts val="105"/>
              </a:spcBef>
              <a:buSzPct val="85714"/>
              <a:buChar char="~"/>
              <a:tabLst>
                <a:tab pos="25654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Mann- 	Whitney</a:t>
            </a:r>
            <a:endParaRPr sz="1400">
              <a:latin typeface="Arial MT"/>
              <a:cs typeface="Arial MT"/>
            </a:endParaRPr>
          </a:p>
          <a:p>
            <a:pPr marL="211454" marR="5080" indent="-198755">
              <a:lnSpc>
                <a:spcPct val="100000"/>
              </a:lnSpc>
              <a:buSzPct val="85714"/>
              <a:buChar char="~"/>
              <a:tabLst>
                <a:tab pos="25654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jumlah 	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peringkat</a:t>
            </a:r>
            <a:r>
              <a:rPr sz="14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dari 	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Wilcoxon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643879" y="2033270"/>
            <a:ext cx="1747520" cy="1289050"/>
          </a:xfrm>
          <a:custGeom>
            <a:avLst/>
            <a:gdLst/>
            <a:ahLst/>
            <a:cxnLst/>
            <a:rect l="l" t="t" r="r" b="b"/>
            <a:pathLst>
              <a:path w="1747520" h="1289050">
                <a:moveTo>
                  <a:pt x="0" y="1288541"/>
                </a:moveTo>
                <a:lnTo>
                  <a:pt x="1747520" y="1288541"/>
                </a:lnTo>
                <a:lnTo>
                  <a:pt x="1747520" y="0"/>
                </a:lnTo>
                <a:lnTo>
                  <a:pt x="0" y="0"/>
                </a:lnTo>
                <a:lnTo>
                  <a:pt x="0" y="1288541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500366" y="2060575"/>
            <a:ext cx="129032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1454" indent="-198755">
              <a:lnSpc>
                <a:spcPct val="100000"/>
              </a:lnSpc>
              <a:spcBef>
                <a:spcPts val="105"/>
              </a:spcBef>
              <a:buSzPct val="85714"/>
              <a:buChar char="~"/>
              <a:tabLst>
                <a:tab pos="211454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khi-</a:t>
            </a:r>
            <a:endParaRPr sz="1400">
              <a:latin typeface="Arial MT"/>
              <a:cs typeface="Arial MT"/>
            </a:endParaRPr>
          </a:p>
          <a:p>
            <a:pPr marL="256540">
              <a:lnSpc>
                <a:spcPct val="100000"/>
              </a:lnSpc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kuadrat</a:t>
            </a:r>
            <a:endParaRPr sz="1400">
              <a:latin typeface="Arial MT"/>
              <a:cs typeface="Arial MT"/>
            </a:endParaRPr>
          </a:p>
          <a:p>
            <a:pPr marL="211454" indent="-198755">
              <a:lnSpc>
                <a:spcPct val="100000"/>
              </a:lnSpc>
              <a:buSzPct val="85714"/>
              <a:buChar char="~"/>
              <a:tabLst>
                <a:tab pos="211454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eksak</a:t>
            </a:r>
            <a:r>
              <a:rPr sz="14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dari</a:t>
            </a:r>
            <a:endParaRPr sz="1400">
              <a:latin typeface="Arial MT"/>
              <a:cs typeface="Arial MT"/>
            </a:endParaRPr>
          </a:p>
          <a:p>
            <a:pPr marL="256540">
              <a:lnSpc>
                <a:spcPct val="100000"/>
              </a:lnSpc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Fisher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391400" y="2033270"/>
            <a:ext cx="1747520" cy="1289050"/>
          </a:xfrm>
          <a:custGeom>
            <a:avLst/>
            <a:gdLst/>
            <a:ahLst/>
            <a:cxnLst/>
            <a:rect l="l" t="t" r="r" b="b"/>
            <a:pathLst>
              <a:path w="1747520" h="1289050">
                <a:moveTo>
                  <a:pt x="0" y="1288541"/>
                </a:moveTo>
                <a:lnTo>
                  <a:pt x="1747520" y="1288541"/>
                </a:lnTo>
                <a:lnTo>
                  <a:pt x="1747520" y="0"/>
                </a:lnTo>
                <a:lnTo>
                  <a:pt x="0" y="0"/>
                </a:lnTo>
                <a:lnTo>
                  <a:pt x="0" y="1288541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480310" y="3349497"/>
            <a:ext cx="13100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99"/>
                </a:solidFill>
                <a:latin typeface="Arial"/>
                <a:cs typeface="Arial"/>
              </a:rPr>
              <a:t>Berpasangan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i="1" spc="-10" dirty="0">
                <a:solidFill>
                  <a:srgbClr val="FFFF99"/>
                </a:solidFill>
                <a:latin typeface="Arial"/>
                <a:cs typeface="Arial"/>
              </a:rPr>
              <a:t>(related/paired)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371725" y="3321811"/>
            <a:ext cx="1524635" cy="928369"/>
          </a:xfrm>
          <a:custGeom>
            <a:avLst/>
            <a:gdLst/>
            <a:ahLst/>
            <a:cxnLst/>
            <a:rect l="l" t="t" r="r" b="b"/>
            <a:pathLst>
              <a:path w="1524635" h="928370">
                <a:moveTo>
                  <a:pt x="0" y="928115"/>
                </a:moveTo>
                <a:lnTo>
                  <a:pt x="1524635" y="928115"/>
                </a:lnTo>
                <a:lnTo>
                  <a:pt x="1524635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238625" y="3349497"/>
            <a:ext cx="106489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461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t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sampel berpasangan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896359" y="3321811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70">
                <a:moveTo>
                  <a:pt x="0" y="928115"/>
                </a:moveTo>
                <a:lnTo>
                  <a:pt x="1747519" y="928115"/>
                </a:lnTo>
                <a:lnTo>
                  <a:pt x="1747519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983604" y="3349497"/>
            <a:ext cx="106934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peringkat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bertanda</a:t>
            </a:r>
            <a:r>
              <a:rPr sz="1400" spc="-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dari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Wilcoxon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643879" y="3321811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70">
                <a:moveTo>
                  <a:pt x="0" y="928115"/>
                </a:moveTo>
                <a:lnTo>
                  <a:pt x="1747520" y="928115"/>
                </a:lnTo>
                <a:lnTo>
                  <a:pt x="1747520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740522" y="3349497"/>
            <a:ext cx="105283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McNemar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(u/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FFFFFF"/>
                </a:solidFill>
                <a:latin typeface="Arial"/>
                <a:cs typeface="Arial"/>
              </a:rPr>
              <a:t>kategori dikotomik)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391400" y="3321811"/>
            <a:ext cx="1747520" cy="928369"/>
          </a:xfrm>
          <a:custGeom>
            <a:avLst/>
            <a:gdLst/>
            <a:ahLst/>
            <a:cxnLst/>
            <a:rect l="l" t="t" r="r" b="b"/>
            <a:pathLst>
              <a:path w="1747520" h="928370">
                <a:moveTo>
                  <a:pt x="0" y="928115"/>
                </a:moveTo>
                <a:lnTo>
                  <a:pt x="1747520" y="928115"/>
                </a:lnTo>
                <a:lnTo>
                  <a:pt x="1747520" y="0"/>
                </a:lnTo>
                <a:lnTo>
                  <a:pt x="0" y="0"/>
                </a:lnTo>
                <a:lnTo>
                  <a:pt x="0" y="928115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27758" y="4491354"/>
            <a:ext cx="3130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FF99"/>
                </a:solidFill>
                <a:latin typeface="Arial"/>
                <a:cs typeface="Arial"/>
              </a:rPr>
              <a:t>&gt;</a:t>
            </a:r>
            <a:r>
              <a:rPr sz="1600" b="1" spc="-15" dirty="0">
                <a:solidFill>
                  <a:srgbClr val="FFFF99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FFFF99"/>
                </a:solid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198740" y="4249928"/>
            <a:ext cx="1173480" cy="1496060"/>
          </a:xfrm>
          <a:custGeom>
            <a:avLst/>
            <a:gdLst/>
            <a:ahLst/>
            <a:cxnLst/>
            <a:rect l="l" t="t" r="r" b="b"/>
            <a:pathLst>
              <a:path w="1173480" h="1496060">
                <a:moveTo>
                  <a:pt x="0" y="1495679"/>
                </a:moveTo>
                <a:lnTo>
                  <a:pt x="1173010" y="1495679"/>
                </a:lnTo>
                <a:lnTo>
                  <a:pt x="1173010" y="0"/>
                </a:lnTo>
                <a:lnTo>
                  <a:pt x="0" y="0"/>
                </a:lnTo>
                <a:lnTo>
                  <a:pt x="0" y="1495679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660142" y="4277690"/>
            <a:ext cx="948690" cy="415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ts val="1655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99"/>
                </a:solidFill>
                <a:latin typeface="Arial"/>
                <a:cs typeface="Arial"/>
              </a:rPr>
              <a:t>Bebas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415"/>
              </a:lnSpc>
            </a:pPr>
            <a:r>
              <a:rPr sz="1200" b="1" i="1" spc="-10" dirty="0">
                <a:solidFill>
                  <a:srgbClr val="FFFF99"/>
                </a:solidFill>
                <a:latin typeface="Palatino Linotype"/>
                <a:cs typeface="Palatino Linotype"/>
              </a:rPr>
              <a:t>(independent)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371725" y="4249839"/>
            <a:ext cx="1524635" cy="748030"/>
          </a:xfrm>
          <a:custGeom>
            <a:avLst/>
            <a:gdLst/>
            <a:ahLst/>
            <a:cxnLst/>
            <a:rect l="l" t="t" r="r" b="b"/>
            <a:pathLst>
              <a:path w="1524635" h="748029">
                <a:moveTo>
                  <a:pt x="0" y="747864"/>
                </a:moveTo>
                <a:lnTo>
                  <a:pt x="1524635" y="747864"/>
                </a:lnTo>
                <a:lnTo>
                  <a:pt x="1524635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231004" y="4277690"/>
            <a:ext cx="10807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Anava</a:t>
            </a:r>
            <a:r>
              <a:rPr sz="14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arah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896359" y="4249839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19" y="747864"/>
                </a:lnTo>
                <a:lnTo>
                  <a:pt x="1747519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795898" y="4277690"/>
            <a:ext cx="144780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Kruskall-Wallis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643879" y="4249839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20" y="747864"/>
                </a:lnTo>
                <a:lnTo>
                  <a:pt x="1747520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684134" y="4277690"/>
            <a:ext cx="11633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khi-kuadrat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7391400" y="4249839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20" y="747864"/>
                </a:lnTo>
                <a:lnTo>
                  <a:pt x="1747520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558288" y="5025897"/>
            <a:ext cx="1153160" cy="42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99"/>
                </a:solidFill>
                <a:latin typeface="Arial"/>
                <a:cs typeface="Arial"/>
              </a:rPr>
              <a:t>Berpasangan</a:t>
            </a:r>
            <a:endParaRPr sz="14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0"/>
              </a:spcBef>
            </a:pPr>
            <a:r>
              <a:rPr sz="1200" b="1" i="1" spc="-10" dirty="0">
                <a:solidFill>
                  <a:srgbClr val="FFFF99"/>
                </a:solidFill>
                <a:latin typeface="Arial"/>
                <a:cs typeface="Arial"/>
              </a:rPr>
              <a:t>(related/paired)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371725" y="4997742"/>
            <a:ext cx="1524635" cy="748030"/>
          </a:xfrm>
          <a:custGeom>
            <a:avLst/>
            <a:gdLst/>
            <a:ahLst/>
            <a:cxnLst/>
            <a:rect l="l" t="t" r="r" b="b"/>
            <a:pathLst>
              <a:path w="1524635" h="748029">
                <a:moveTo>
                  <a:pt x="0" y="747864"/>
                </a:moveTo>
                <a:lnTo>
                  <a:pt x="1524635" y="747864"/>
                </a:lnTo>
                <a:lnTo>
                  <a:pt x="1524635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4101465" y="5025897"/>
            <a:ext cx="1337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4010" marR="5080" indent="-32194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Anava</a:t>
            </a:r>
            <a:r>
              <a:rPr sz="14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u/</a:t>
            </a:r>
            <a:r>
              <a:rPr sz="14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subyek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yg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sama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896359" y="4997742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19" y="747864"/>
                </a:lnTo>
                <a:lnTo>
                  <a:pt x="1747519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001892" y="5025897"/>
            <a:ext cx="103314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Friedman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643879" y="4997742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20" y="747864"/>
                </a:lnTo>
                <a:lnTo>
                  <a:pt x="1747520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7635367" y="5025897"/>
            <a:ext cx="126174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Uji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Cochran's</a:t>
            </a:r>
            <a:r>
              <a:rPr sz="14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Arial MT"/>
                <a:cs typeface="Arial MT"/>
              </a:rPr>
              <a:t>Q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(u/</a:t>
            </a:r>
            <a:r>
              <a:rPr sz="14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FFFFFF"/>
                </a:solidFill>
                <a:latin typeface="Arial"/>
                <a:cs typeface="Arial"/>
              </a:rPr>
              <a:t>kategori dikotomik)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7391400" y="4997742"/>
            <a:ext cx="1747520" cy="748030"/>
          </a:xfrm>
          <a:custGeom>
            <a:avLst/>
            <a:gdLst/>
            <a:ahLst/>
            <a:cxnLst/>
            <a:rect l="l" t="t" r="r" b="b"/>
            <a:pathLst>
              <a:path w="1747520" h="748029">
                <a:moveTo>
                  <a:pt x="0" y="747864"/>
                </a:moveTo>
                <a:lnTo>
                  <a:pt x="1747520" y="747864"/>
                </a:lnTo>
                <a:lnTo>
                  <a:pt x="1747520" y="0"/>
                </a:lnTo>
                <a:lnTo>
                  <a:pt x="0" y="0"/>
                </a:lnTo>
                <a:lnTo>
                  <a:pt x="0" y="74786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237236" y="5987288"/>
            <a:ext cx="7289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99"/>
                </a:solidFill>
                <a:latin typeface="Arial"/>
                <a:cs typeface="Arial"/>
              </a:rPr>
              <a:t>Korelasi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145" y="5745609"/>
            <a:ext cx="3891279" cy="1108710"/>
          </a:xfrm>
          <a:custGeom>
            <a:avLst/>
            <a:gdLst/>
            <a:ahLst/>
            <a:cxnLst/>
            <a:rect l="l" t="t" r="r" b="b"/>
            <a:pathLst>
              <a:path w="3891279" h="1108709">
                <a:moveTo>
                  <a:pt x="0" y="1108354"/>
                </a:moveTo>
                <a:lnTo>
                  <a:pt x="1193584" y="1108354"/>
                </a:lnTo>
                <a:lnTo>
                  <a:pt x="1193584" y="0"/>
                </a:lnTo>
                <a:lnTo>
                  <a:pt x="0" y="0"/>
                </a:lnTo>
                <a:lnTo>
                  <a:pt x="0" y="1108354"/>
                </a:lnTo>
                <a:close/>
              </a:path>
              <a:path w="3891279" h="1108709">
                <a:moveTo>
                  <a:pt x="1193595" y="1108354"/>
                </a:moveTo>
                <a:lnTo>
                  <a:pt x="3891202" y="1108354"/>
                </a:lnTo>
                <a:lnTo>
                  <a:pt x="3891202" y="0"/>
                </a:lnTo>
                <a:lnTo>
                  <a:pt x="1193595" y="0"/>
                </a:lnTo>
                <a:lnTo>
                  <a:pt x="1193595" y="110835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4004817" y="5773928"/>
            <a:ext cx="121158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4" marR="5080" indent="-198755">
              <a:lnSpc>
                <a:spcPct val="100000"/>
              </a:lnSpc>
              <a:spcBef>
                <a:spcPts val="100"/>
              </a:spcBef>
              <a:buSzPct val="85714"/>
              <a:buChar char="~"/>
              <a:tabLst>
                <a:tab pos="25654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Korelasi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dari 	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Pearson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(r)</a:t>
            </a:r>
            <a:endParaRPr sz="1400">
              <a:latin typeface="Arial MT"/>
              <a:cs typeface="Arial MT"/>
            </a:endParaRPr>
          </a:p>
          <a:p>
            <a:pPr marL="211454" indent="-198755">
              <a:lnSpc>
                <a:spcPct val="100000"/>
              </a:lnSpc>
              <a:buSzPct val="85714"/>
              <a:buChar char="~"/>
              <a:tabLst>
                <a:tab pos="211454" algn="l"/>
              </a:tabLst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(Regresi)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3896359" y="5745609"/>
            <a:ext cx="1747520" cy="1108710"/>
          </a:xfrm>
          <a:custGeom>
            <a:avLst/>
            <a:gdLst/>
            <a:ahLst/>
            <a:cxnLst/>
            <a:rect l="l" t="t" r="r" b="b"/>
            <a:pathLst>
              <a:path w="1747520" h="1108709">
                <a:moveTo>
                  <a:pt x="0" y="1108354"/>
                </a:moveTo>
                <a:lnTo>
                  <a:pt x="1747519" y="1108354"/>
                </a:lnTo>
                <a:lnTo>
                  <a:pt x="1747519" y="0"/>
                </a:lnTo>
                <a:lnTo>
                  <a:pt x="0" y="0"/>
                </a:lnTo>
                <a:lnTo>
                  <a:pt x="0" y="110835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5727191" y="5773928"/>
            <a:ext cx="150114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6854" marR="106045" indent="-198755">
              <a:lnSpc>
                <a:spcPct val="100000"/>
              </a:lnSpc>
              <a:spcBef>
                <a:spcPts val="100"/>
              </a:spcBef>
              <a:buSzPct val="85714"/>
              <a:buChar char="~"/>
              <a:tabLst>
                <a:tab pos="28194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Korelasi</a:t>
            </a:r>
            <a:r>
              <a:rPr sz="1400" spc="3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dari 	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Spearman</a:t>
            </a:r>
            <a:r>
              <a:rPr sz="14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(r</a:t>
            </a:r>
            <a:r>
              <a:rPr sz="1350" spc="-30" baseline="-24691" dirty="0">
                <a:solidFill>
                  <a:srgbClr val="FFFFFF"/>
                </a:solidFill>
                <a:latin typeface="Arial MT"/>
                <a:cs typeface="Arial MT"/>
              </a:rPr>
              <a:t>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400">
              <a:latin typeface="Arial MT"/>
              <a:cs typeface="Arial MT"/>
            </a:endParaRPr>
          </a:p>
          <a:p>
            <a:pPr marL="236854" marR="30480" indent="-198755">
              <a:lnSpc>
                <a:spcPct val="100000"/>
              </a:lnSpc>
              <a:buSzPct val="85714"/>
              <a:buChar char="~"/>
              <a:tabLst>
                <a:tab pos="281940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Asosiasi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Kappa 	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1400" spc="-25" dirty="0">
                <a:solidFill>
                  <a:srgbClr val="FFFFFF"/>
                </a:solidFill>
                <a:latin typeface="Symbol"/>
                <a:cs typeface="Symbol"/>
              </a:rPr>
              <a:t>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643879" y="5745609"/>
            <a:ext cx="1747520" cy="1108710"/>
          </a:xfrm>
          <a:custGeom>
            <a:avLst/>
            <a:gdLst/>
            <a:ahLst/>
            <a:cxnLst/>
            <a:rect l="l" t="t" r="r" b="b"/>
            <a:pathLst>
              <a:path w="1747520" h="1108709">
                <a:moveTo>
                  <a:pt x="0" y="1108354"/>
                </a:moveTo>
                <a:lnTo>
                  <a:pt x="1747520" y="1108354"/>
                </a:lnTo>
                <a:lnTo>
                  <a:pt x="1747520" y="0"/>
                </a:lnTo>
                <a:lnTo>
                  <a:pt x="0" y="0"/>
                </a:lnTo>
                <a:lnTo>
                  <a:pt x="0" y="1108354"/>
                </a:lnTo>
                <a:close/>
              </a:path>
            </a:pathLst>
          </a:custGeom>
          <a:ln w="3175">
            <a:solidFill>
              <a:srgbClr val="9F9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7500366" y="5773928"/>
            <a:ext cx="149352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 marR="5080" indent="-198755">
              <a:lnSpc>
                <a:spcPct val="100000"/>
              </a:lnSpc>
              <a:spcBef>
                <a:spcPts val="100"/>
              </a:spcBef>
              <a:buSzPct val="85714"/>
              <a:buChar char="~"/>
              <a:tabLst>
                <a:tab pos="256540" algn="l"/>
              </a:tabLst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Koefisien 	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Kontingensi</a:t>
            </a:r>
            <a:r>
              <a:rPr sz="14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(C)</a:t>
            </a:r>
            <a:endParaRPr sz="1400">
              <a:latin typeface="Arial MT"/>
              <a:cs typeface="Arial MT"/>
            </a:endParaRPr>
          </a:p>
          <a:p>
            <a:pPr marL="211454" indent="-198755">
              <a:lnSpc>
                <a:spcPct val="100000"/>
              </a:lnSpc>
              <a:buSzPct val="85714"/>
              <a:buChar char="~"/>
              <a:tabLst>
                <a:tab pos="211454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Koefisien</a:t>
            </a:r>
            <a:r>
              <a:rPr sz="14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Phi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-4762" y="0"/>
            <a:ext cx="9153525" cy="6863080"/>
            <a:chOff x="-4762" y="0"/>
            <a:chExt cx="9153525" cy="6863080"/>
          </a:xfrm>
        </p:grpSpPr>
        <p:sp>
          <p:nvSpPr>
            <p:cNvPr id="63" name="object 63"/>
            <p:cNvSpPr/>
            <p:nvPr/>
          </p:nvSpPr>
          <p:spPr>
            <a:xfrm>
              <a:off x="7391400" y="5745609"/>
              <a:ext cx="1747520" cy="1108710"/>
            </a:xfrm>
            <a:custGeom>
              <a:avLst/>
              <a:gdLst/>
              <a:ahLst/>
              <a:cxnLst/>
              <a:rect l="l" t="t" r="r" b="b"/>
              <a:pathLst>
                <a:path w="1747520" h="1108709">
                  <a:moveTo>
                    <a:pt x="0" y="1108354"/>
                  </a:moveTo>
                  <a:lnTo>
                    <a:pt x="1747520" y="1108354"/>
                  </a:lnTo>
                  <a:lnTo>
                    <a:pt x="1747520" y="0"/>
                  </a:lnTo>
                  <a:lnTo>
                    <a:pt x="0" y="0"/>
                  </a:lnTo>
                  <a:lnTo>
                    <a:pt x="0" y="1108354"/>
                  </a:lnTo>
                  <a:close/>
                </a:path>
              </a:pathLst>
            </a:custGeom>
            <a:ln w="3175">
              <a:solidFill>
                <a:srgbClr val="9F9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0" y="533399"/>
              <a:ext cx="9144000" cy="6324600"/>
            </a:xfrm>
            <a:custGeom>
              <a:avLst/>
              <a:gdLst/>
              <a:ahLst/>
              <a:cxnLst/>
              <a:rect l="l" t="t" r="r" b="b"/>
              <a:pathLst>
                <a:path w="9144000" h="6324600">
                  <a:moveTo>
                    <a:pt x="0" y="6324600"/>
                  </a:moveTo>
                  <a:lnTo>
                    <a:pt x="9144000" y="6324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324600"/>
                  </a:lnTo>
                  <a:close/>
                </a:path>
              </a:pathLst>
            </a:custGeom>
            <a:ln w="9525">
              <a:solidFill>
                <a:srgbClr val="9F9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2160" y="0"/>
              <a:ext cx="5074920" cy="344424"/>
            </a:xfrm>
            <a:prstGeom prst="rect">
              <a:avLst/>
            </a:prstGeom>
          </p:spPr>
        </p:pic>
      </p:grpSp>
      <p:sp>
        <p:nvSpPr>
          <p:cNvPr id="66" name="object 66"/>
          <p:cNvSpPr txBox="1"/>
          <p:nvPr/>
        </p:nvSpPr>
        <p:spPr>
          <a:xfrm>
            <a:off x="2165985" y="51307"/>
            <a:ext cx="48101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PEMILIHAN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UJI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30" dirty="0">
                <a:latin typeface="Arial"/>
                <a:cs typeface="Arial"/>
              </a:rPr>
              <a:t>STATISTIK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30" dirty="0">
                <a:latin typeface="Arial"/>
                <a:cs typeface="Arial"/>
              </a:rPr>
              <a:t>UNIVARIAT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/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BIVARIAT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6949" y="514934"/>
            <a:ext cx="61544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A</a:t>
            </a:r>
            <a:r>
              <a:rPr sz="4000" spc="-280" dirty="0"/>
              <a:t> </a:t>
            </a:r>
            <a:r>
              <a:rPr sz="4000" spc="-50" dirty="0"/>
              <a:t>PENETAPAN</a:t>
            </a:r>
            <a:r>
              <a:rPr sz="4000" spc="-155" dirty="0"/>
              <a:t> </a:t>
            </a:r>
            <a:r>
              <a:rPr sz="4000" spc="-10" dirty="0"/>
              <a:t>POPULASI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25854"/>
            <a:ext cx="7620000" cy="3197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</a:tabLst>
            </a:pPr>
            <a:r>
              <a:rPr sz="2000" dirty="0">
                <a:latin typeface="Arial MT"/>
                <a:cs typeface="Arial MT"/>
              </a:rPr>
              <a:t>Ada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2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hal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perlu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dipertimbangkan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  <a:p>
            <a:pPr marL="1078230" lvl="1" indent="-151130">
              <a:lnSpc>
                <a:spcPct val="100000"/>
              </a:lnSpc>
              <a:buChar char="-"/>
              <a:tabLst>
                <a:tab pos="1078230" algn="l"/>
              </a:tabLst>
            </a:pPr>
            <a:r>
              <a:rPr sz="2000" dirty="0">
                <a:latin typeface="Arial MT"/>
                <a:cs typeface="Arial MT"/>
              </a:rPr>
              <a:t>Pertimbangan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keterkaitan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subyek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populasi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dengan</a:t>
            </a:r>
            <a:endParaRPr sz="2000">
              <a:latin typeface="Arial MT"/>
              <a:cs typeface="Arial MT"/>
            </a:endParaRPr>
          </a:p>
          <a:p>
            <a:pPr marL="106553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permasalahan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penelitian.</a:t>
            </a:r>
            <a:endParaRPr sz="2000">
              <a:latin typeface="Arial MT"/>
              <a:cs typeface="Arial MT"/>
            </a:endParaRPr>
          </a:p>
          <a:p>
            <a:pPr marL="1065530" marR="110489" lvl="1" indent="-139065">
              <a:lnSpc>
                <a:spcPct val="100000"/>
              </a:lnSpc>
              <a:buChar char="-"/>
              <a:tabLst>
                <a:tab pos="1065530" algn="l"/>
                <a:tab pos="1077595" algn="l"/>
              </a:tabLst>
            </a:pPr>
            <a:r>
              <a:rPr sz="2000" dirty="0">
                <a:latin typeface="Arial MT"/>
                <a:cs typeface="Arial MT"/>
              </a:rPr>
              <a:t>	Pertimbangan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menyangkut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prosedur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atau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jenis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penelitian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dilakukan.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060"/>
              </a:spcBef>
              <a:buFont typeface="Arial MT"/>
              <a:buChar char="-"/>
            </a:pP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</a:tabLst>
            </a:pPr>
            <a:r>
              <a:rPr sz="2000" spc="-25" dirty="0">
                <a:latin typeface="Arial MT"/>
                <a:cs typeface="Arial MT"/>
              </a:rPr>
              <a:t>Terdapat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3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yg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perlu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dimengerti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menetapkan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Populasi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  <a:p>
            <a:pPr marL="1078230" lvl="1" indent="-151130">
              <a:lnSpc>
                <a:spcPct val="100000"/>
              </a:lnSpc>
              <a:buChar char="-"/>
              <a:tabLst>
                <a:tab pos="1078230" algn="l"/>
              </a:tabLst>
            </a:pPr>
            <a:r>
              <a:rPr sz="2000" dirty="0">
                <a:latin typeface="Arial MT"/>
                <a:cs typeface="Arial MT"/>
              </a:rPr>
              <a:t>Identifikasi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Kesatuan</a:t>
            </a:r>
            <a:r>
              <a:rPr sz="2000" spc="-1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Analisis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Unit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analisis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)</a:t>
            </a:r>
            <a:endParaRPr sz="2000">
              <a:latin typeface="Arial MT"/>
              <a:cs typeface="Arial MT"/>
            </a:endParaRPr>
          </a:p>
          <a:p>
            <a:pPr marL="1078230" lvl="1" indent="-151130">
              <a:lnSpc>
                <a:spcPct val="100000"/>
              </a:lnSpc>
              <a:buChar char="-"/>
              <a:tabLst>
                <a:tab pos="1078230" algn="l"/>
              </a:tabLst>
            </a:pPr>
            <a:r>
              <a:rPr sz="2000" dirty="0">
                <a:latin typeface="Arial MT"/>
                <a:cs typeface="Arial MT"/>
              </a:rPr>
              <a:t>Penetapan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batas-batas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keluasan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Populasi</a:t>
            </a:r>
            <a:endParaRPr sz="2000">
              <a:latin typeface="Arial MT"/>
              <a:cs typeface="Arial MT"/>
            </a:endParaRPr>
          </a:p>
          <a:p>
            <a:pPr marL="1078230" lvl="1" indent="-151130">
              <a:lnSpc>
                <a:spcPct val="100000"/>
              </a:lnSpc>
              <a:buChar char="-"/>
              <a:tabLst>
                <a:tab pos="1078230" algn="l"/>
              </a:tabLst>
            </a:pPr>
            <a:r>
              <a:rPr sz="2000" dirty="0">
                <a:latin typeface="Arial MT"/>
                <a:cs typeface="Arial MT"/>
              </a:rPr>
              <a:t>Pemahaman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tentang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kondisi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subyek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dalam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populasi.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45694"/>
            <a:ext cx="7517130" cy="5674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6260"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Penetapan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Subyek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Penelitian,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Lanjutan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……………….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spc="-10" dirty="0">
                <a:latin typeface="Arial MT"/>
                <a:cs typeface="Arial MT"/>
              </a:rPr>
              <a:t>Unit</a:t>
            </a:r>
            <a:r>
              <a:rPr sz="2400" spc="-1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Analisis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552450" marR="313690" lvl="1" indent="-82550">
              <a:lnSpc>
                <a:spcPct val="100000"/>
              </a:lnSpc>
              <a:buChar char="-"/>
              <a:tabLst>
                <a:tab pos="55245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Satuan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subyek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terkecil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akan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diamati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dalam penelitian.</a:t>
            </a:r>
            <a:endParaRPr sz="2400">
              <a:latin typeface="Arial MT"/>
              <a:cs typeface="Arial MT"/>
            </a:endParaRPr>
          </a:p>
          <a:p>
            <a:pPr marL="552450" marR="464820" lvl="1" indent="-82550">
              <a:lnSpc>
                <a:spcPct val="100000"/>
              </a:lnSpc>
              <a:buChar char="-"/>
              <a:tabLst>
                <a:tab pos="55245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Bisa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Individu,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pedukuhan,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puskesmas,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institusi, </a:t>
            </a:r>
            <a:r>
              <a:rPr sz="2400" dirty="0">
                <a:latin typeface="Arial MT"/>
                <a:cs typeface="Arial MT"/>
              </a:rPr>
              <a:t>kelompok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dll.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Batas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Keluasan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Populasi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36270" lvl="1" indent="-166370">
              <a:lnSpc>
                <a:spcPct val="100000"/>
              </a:lnSpc>
              <a:buChar char="-"/>
              <a:tabLst>
                <a:tab pos="636270" algn="l"/>
              </a:tabLst>
            </a:pPr>
            <a:r>
              <a:rPr sz="2400" dirty="0">
                <a:latin typeface="Arial MT"/>
                <a:cs typeface="Arial MT"/>
              </a:rPr>
              <a:t>Aspek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geografis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(Kab.,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Prop.,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Nas</a:t>
            </a:r>
            <a:r>
              <a:rPr sz="2400" spc="-50" dirty="0">
                <a:latin typeface="Arial MT"/>
                <a:cs typeface="Arial MT"/>
              </a:rPr>
              <a:t> )</a:t>
            </a:r>
            <a:endParaRPr sz="2400">
              <a:latin typeface="Arial MT"/>
              <a:cs typeface="Arial MT"/>
            </a:endParaRPr>
          </a:p>
          <a:p>
            <a:pPr marL="636270" lvl="1" indent="-166370">
              <a:lnSpc>
                <a:spcPct val="100000"/>
              </a:lnSpc>
              <a:buChar char="-"/>
              <a:tabLst>
                <a:tab pos="636270" algn="l"/>
              </a:tabLst>
            </a:pPr>
            <a:r>
              <a:rPr sz="2400" dirty="0">
                <a:latin typeface="Arial MT"/>
                <a:cs typeface="Arial MT"/>
              </a:rPr>
              <a:t>Aspek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Subyek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sendiri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Laki,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wanita,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dll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Penyakit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subyek.</a:t>
            </a:r>
            <a:endParaRPr sz="2400">
              <a:latin typeface="Arial MT"/>
              <a:cs typeface="Arial MT"/>
            </a:endParaRPr>
          </a:p>
          <a:p>
            <a:pPr marL="653415" lvl="1" indent="-183515">
              <a:lnSpc>
                <a:spcPct val="100000"/>
              </a:lnSpc>
              <a:spcBef>
                <a:spcPts val="5"/>
              </a:spcBef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Sangat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membantu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tehnik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pemilihan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sampel.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 MT"/>
                <a:cs typeface="Arial MT"/>
              </a:rPr>
              <a:t>Kondisi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Subyek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552450" marR="379730" lvl="1" indent="-82550">
              <a:lnSpc>
                <a:spcPct val="100000"/>
              </a:lnSpc>
              <a:buChar char="-"/>
              <a:tabLst>
                <a:tab pos="552450" algn="l"/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	Menyangkut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ciri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populasi,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terutama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tentang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sifat homogenitasnya.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9"/>
          <p:cNvSpPr txBox="1">
            <a:spLocks/>
          </p:cNvSpPr>
          <p:nvPr/>
        </p:nvSpPr>
        <p:spPr>
          <a:xfrm>
            <a:off x="1023314" y="618956"/>
            <a:ext cx="7097395" cy="130429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1033780" marR="5080" indent="-1021715">
              <a:lnSpc>
                <a:spcPts val="4910"/>
              </a:lnSpc>
              <a:spcBef>
                <a:spcPts val="445"/>
              </a:spcBef>
            </a:pPr>
            <a:r>
              <a:rPr lang="es-ES" sz="3600" spc="-75" dirty="0" err="1" smtClean="0">
                <a:solidFill>
                  <a:schemeClr val="tx1"/>
                </a:solidFill>
                <a:latin typeface="Tahoma"/>
                <a:cs typeface="Tahoma"/>
              </a:rPr>
              <a:t>B.Penetapan</a:t>
            </a:r>
            <a:r>
              <a:rPr lang="es-ES" sz="3600" spc="-140" dirty="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s-ES" sz="3600" spc="114" dirty="0" smtClean="0">
                <a:solidFill>
                  <a:schemeClr val="tx1"/>
                </a:solidFill>
                <a:latin typeface="Tahoma"/>
                <a:cs typeface="Tahoma"/>
              </a:rPr>
              <a:t>Cara</a:t>
            </a:r>
            <a:r>
              <a:rPr lang="es-ES" sz="3600" spc="-150" dirty="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s-ES" sz="3600" spc="-95" dirty="0" err="1" smtClean="0">
                <a:solidFill>
                  <a:schemeClr val="tx1"/>
                </a:solidFill>
                <a:latin typeface="Tahoma"/>
                <a:cs typeface="Tahoma"/>
              </a:rPr>
              <a:t>Memilih</a:t>
            </a:r>
            <a:r>
              <a:rPr lang="es-ES" sz="3600" spc="-95" dirty="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s-ES" sz="3600" spc="-20" dirty="0" err="1" smtClean="0">
                <a:solidFill>
                  <a:schemeClr val="tx1"/>
                </a:solidFill>
                <a:latin typeface="Tahoma"/>
                <a:cs typeface="Tahoma"/>
              </a:rPr>
              <a:t>Sampel</a:t>
            </a:r>
            <a:r>
              <a:rPr lang="es-ES" sz="3600" spc="-250" dirty="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s-ES" sz="3600" spc="-50" dirty="0" smtClean="0">
                <a:solidFill>
                  <a:schemeClr val="tx1"/>
                </a:solidFill>
                <a:latin typeface="Tahoma"/>
                <a:cs typeface="Tahoma"/>
              </a:rPr>
              <a:t>(</a:t>
            </a:r>
            <a:r>
              <a:rPr lang="es-ES" sz="3600" spc="-50" dirty="0" err="1" smtClean="0">
                <a:solidFill>
                  <a:schemeClr val="tx1"/>
                </a:solidFill>
                <a:latin typeface="Tahoma"/>
                <a:cs typeface="Tahoma"/>
              </a:rPr>
              <a:t>Sampling</a:t>
            </a:r>
            <a:r>
              <a:rPr lang="es-ES" sz="3600" spc="-50" dirty="0" smtClean="0">
                <a:solidFill>
                  <a:schemeClr val="tx1"/>
                </a:solidFill>
                <a:latin typeface="Tahoma"/>
                <a:cs typeface="Tahoma"/>
              </a:rPr>
              <a:t>)</a:t>
            </a:r>
            <a:endParaRPr lang="es-ES" sz="36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4" name="object 29"/>
          <p:cNvSpPr txBox="1">
            <a:spLocks/>
          </p:cNvSpPr>
          <p:nvPr/>
        </p:nvSpPr>
        <p:spPr>
          <a:xfrm>
            <a:off x="762000" y="3048000"/>
            <a:ext cx="7924800" cy="17716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2700">
              <a:spcBef>
                <a:spcPts val="95"/>
              </a:spcBef>
              <a:tabLst>
                <a:tab pos="469265" algn="l"/>
              </a:tabLst>
            </a:pPr>
            <a:r>
              <a:rPr lang="id-ID" sz="2500" spc="-50" dirty="0" smtClean="0">
                <a:latin typeface="Wingdings"/>
                <a:cs typeface="Wingdings"/>
              </a:rPr>
              <a:t></a:t>
            </a:r>
            <a:r>
              <a:rPr lang="id-ID" sz="2500" dirty="0" smtClean="0">
                <a:latin typeface="Times New Roman"/>
                <a:cs typeface="Times New Roman"/>
              </a:rPr>
              <a:t>	</a:t>
            </a:r>
            <a:r>
              <a:rPr lang="id-ID" spc="70" dirty="0" smtClean="0"/>
              <a:t>Mengapa</a:t>
            </a:r>
            <a:r>
              <a:rPr lang="id-ID" spc="-130" dirty="0" smtClean="0"/>
              <a:t> </a:t>
            </a:r>
            <a:r>
              <a:rPr lang="id-ID" spc="-85" dirty="0" smtClean="0"/>
              <a:t>kita</a:t>
            </a:r>
            <a:r>
              <a:rPr lang="id-ID" spc="-110" dirty="0" smtClean="0"/>
              <a:t> </a:t>
            </a:r>
            <a:r>
              <a:rPr lang="id-ID" spc="-65" dirty="0" smtClean="0"/>
              <a:t>Memilih</a:t>
            </a:r>
            <a:r>
              <a:rPr lang="id-ID" spc="-100" dirty="0" smtClean="0"/>
              <a:t> </a:t>
            </a:r>
            <a:r>
              <a:rPr lang="id-ID" spc="-10" dirty="0" smtClean="0"/>
              <a:t>Sampel</a:t>
            </a:r>
            <a:r>
              <a:rPr lang="id-ID" spc="-120" dirty="0" smtClean="0"/>
              <a:t> </a:t>
            </a:r>
            <a:r>
              <a:rPr lang="id-ID" spc="-25" dirty="0" smtClean="0"/>
              <a:t>??</a:t>
            </a:r>
            <a:endParaRPr lang="id-ID" sz="2500" dirty="0" smtClean="0">
              <a:latin typeface="Times New Roman"/>
              <a:cs typeface="Times New Roman"/>
            </a:endParaRPr>
          </a:p>
          <a:p>
            <a:pPr marL="12700">
              <a:spcBef>
                <a:spcPts val="2005"/>
              </a:spcBef>
              <a:tabLst>
                <a:tab pos="469265" algn="l"/>
              </a:tabLst>
            </a:pPr>
            <a:r>
              <a:rPr lang="id-ID" sz="2500" spc="-50" dirty="0" smtClean="0">
                <a:latin typeface="Wingdings"/>
                <a:cs typeface="Wingdings"/>
              </a:rPr>
              <a:t></a:t>
            </a:r>
            <a:r>
              <a:rPr lang="id-ID" sz="2500" dirty="0" smtClean="0">
                <a:latin typeface="Times New Roman"/>
                <a:cs typeface="Times New Roman"/>
              </a:rPr>
              <a:t>	</a:t>
            </a:r>
            <a:r>
              <a:rPr lang="id-ID" spc="75" dirty="0" smtClean="0"/>
              <a:t>Cara</a:t>
            </a:r>
            <a:r>
              <a:rPr lang="id-ID" spc="30" dirty="0" smtClean="0"/>
              <a:t> </a:t>
            </a:r>
            <a:r>
              <a:rPr lang="id-ID" dirty="0" smtClean="0"/>
              <a:t>mana</a:t>
            </a:r>
            <a:r>
              <a:rPr lang="id-ID" spc="60" dirty="0" smtClean="0"/>
              <a:t> </a:t>
            </a:r>
            <a:r>
              <a:rPr lang="id-ID" dirty="0" smtClean="0"/>
              <a:t>yang</a:t>
            </a:r>
            <a:r>
              <a:rPr lang="id-ID" spc="45" dirty="0" smtClean="0"/>
              <a:t> </a:t>
            </a:r>
            <a:r>
              <a:rPr lang="id-ID" dirty="0" smtClean="0"/>
              <a:t>adekuat</a:t>
            </a:r>
            <a:r>
              <a:rPr lang="id-ID" spc="35" dirty="0" smtClean="0"/>
              <a:t> </a:t>
            </a:r>
            <a:r>
              <a:rPr lang="id-ID" spc="-25" dirty="0" smtClean="0"/>
              <a:t>??</a:t>
            </a:r>
            <a:endParaRPr lang="id-ID" sz="2500" dirty="0" smtClean="0">
              <a:latin typeface="Times New Roman"/>
              <a:cs typeface="Times New Roman"/>
            </a:endParaRPr>
          </a:p>
          <a:p>
            <a:pPr marL="12700">
              <a:spcBef>
                <a:spcPts val="1989"/>
              </a:spcBef>
              <a:tabLst>
                <a:tab pos="469265" algn="l"/>
              </a:tabLst>
            </a:pPr>
            <a:r>
              <a:rPr lang="id-ID" sz="2500" spc="-50" dirty="0" smtClean="0">
                <a:latin typeface="Wingdings"/>
                <a:cs typeface="Wingdings"/>
              </a:rPr>
              <a:t></a:t>
            </a:r>
            <a:r>
              <a:rPr lang="id-ID" sz="2500" dirty="0" smtClean="0">
                <a:latin typeface="Times New Roman"/>
                <a:cs typeface="Times New Roman"/>
              </a:rPr>
              <a:t>	</a:t>
            </a:r>
            <a:r>
              <a:rPr lang="id-ID" spc="55" dirty="0" smtClean="0"/>
              <a:t>Mana</a:t>
            </a:r>
            <a:r>
              <a:rPr lang="id-ID" spc="-75" dirty="0" smtClean="0"/>
              <a:t> </a:t>
            </a:r>
            <a:r>
              <a:rPr lang="id-ID" dirty="0" smtClean="0"/>
              <a:t>yang</a:t>
            </a:r>
            <a:r>
              <a:rPr lang="id-ID" spc="-60" dirty="0" smtClean="0"/>
              <a:t> </a:t>
            </a:r>
            <a:r>
              <a:rPr lang="id-ID" dirty="0" smtClean="0"/>
              <a:t>bisa</a:t>
            </a:r>
            <a:r>
              <a:rPr lang="id-ID" spc="-60" dirty="0" smtClean="0"/>
              <a:t> </a:t>
            </a:r>
            <a:r>
              <a:rPr lang="id-ID" spc="-65" dirty="0" smtClean="0"/>
              <a:t>mewakili</a:t>
            </a:r>
            <a:r>
              <a:rPr lang="id-ID" spc="-50" dirty="0" smtClean="0"/>
              <a:t> </a:t>
            </a:r>
            <a:r>
              <a:rPr lang="id-ID" spc="-25" dirty="0" smtClean="0"/>
              <a:t>??</a:t>
            </a:r>
            <a:endParaRPr lang="id-ID" sz="25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31612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/>
          <p:nvPr/>
        </p:nvSpPr>
        <p:spPr>
          <a:xfrm>
            <a:off x="535940" y="1295400"/>
            <a:ext cx="8150860" cy="3162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45" dirty="0">
                <a:solidFill>
                  <a:schemeClr val="tx1"/>
                </a:solidFill>
                <a:latin typeface="Arial MT"/>
                <a:cs typeface="Arial MT"/>
              </a:rPr>
              <a:t>REPRESENTATIVITAS</a:t>
            </a:r>
            <a:r>
              <a:rPr sz="2800" spc="-9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Arial MT"/>
                <a:cs typeface="Arial MT"/>
              </a:rPr>
              <a:t>SAMPEL</a:t>
            </a:r>
            <a:endParaRPr sz="28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622300" indent="-609600">
              <a:lnSpc>
                <a:spcPct val="100000"/>
              </a:lnSpc>
              <a:spcBef>
                <a:spcPts val="2520"/>
              </a:spcBef>
              <a:buClr>
                <a:srgbClr val="FF8500"/>
              </a:buClr>
              <a:buAutoNum type="arabicPeriod"/>
              <a:tabLst>
                <a:tab pos="622300" algn="l"/>
              </a:tabLst>
            </a:pP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Adekuatitas</a:t>
            </a:r>
            <a:r>
              <a:rPr sz="2800" spc="-19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40" dirty="0">
                <a:solidFill>
                  <a:schemeClr val="tx1"/>
                </a:solidFill>
                <a:latin typeface="Arial MT"/>
                <a:cs typeface="Arial MT"/>
              </a:rPr>
              <a:t>Tehnik</a:t>
            </a:r>
            <a:r>
              <a:rPr sz="2800" spc="-1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Pemilihan</a:t>
            </a:r>
            <a:r>
              <a:rPr sz="2800" spc="-114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Arial MT"/>
                <a:cs typeface="Arial MT"/>
              </a:rPr>
              <a:t>Sampel</a:t>
            </a:r>
            <a:endParaRPr sz="28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603885" indent="-5911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603885" algn="l"/>
              </a:tabLst>
            </a:pP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Besar</a:t>
            </a:r>
            <a:r>
              <a:rPr sz="2800" spc="-7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Sampel</a:t>
            </a:r>
            <a:r>
              <a:rPr sz="2800" spc="-6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yang</a:t>
            </a:r>
            <a:r>
              <a:rPr sz="2800" spc="-7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Arial MT"/>
                <a:cs typeface="Arial MT"/>
              </a:rPr>
              <a:t>Dipilih</a:t>
            </a:r>
            <a:endParaRPr sz="28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603885" indent="-5911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603885" algn="l"/>
              </a:tabLst>
            </a:pP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Homogenitas</a:t>
            </a:r>
            <a:r>
              <a:rPr sz="2800" spc="-16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Arial MT"/>
                <a:cs typeface="Arial MT"/>
              </a:rPr>
              <a:t>Populasi</a:t>
            </a:r>
            <a:endParaRPr sz="28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622300" marR="5080" indent="-610235">
              <a:lnSpc>
                <a:spcPct val="100000"/>
              </a:lnSpc>
              <a:spcBef>
                <a:spcPts val="670"/>
              </a:spcBef>
              <a:buClr>
                <a:srgbClr val="FF8500"/>
              </a:buClr>
              <a:buAutoNum type="arabicPeriod"/>
              <a:tabLst>
                <a:tab pos="622300" algn="l"/>
              </a:tabLst>
            </a:pP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Banyaknya</a:t>
            </a:r>
            <a:r>
              <a:rPr sz="2800" spc="-10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Karakteristik</a:t>
            </a:r>
            <a:r>
              <a:rPr sz="2800" spc="-9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Subyek</a:t>
            </a:r>
            <a:r>
              <a:rPr sz="2800" spc="-9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chemeClr val="tx1"/>
                </a:solidFill>
                <a:latin typeface="Arial MT"/>
                <a:cs typeface="Arial MT"/>
              </a:rPr>
              <a:t>yang</a:t>
            </a:r>
            <a:r>
              <a:rPr sz="2800" spc="-10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2800" spc="-20" dirty="0">
                <a:solidFill>
                  <a:schemeClr val="tx1"/>
                </a:solidFill>
                <a:latin typeface="Arial MT"/>
                <a:cs typeface="Arial MT"/>
              </a:rPr>
              <a:t>akan </a:t>
            </a:r>
            <a:r>
              <a:rPr sz="2800" spc="-10" dirty="0">
                <a:solidFill>
                  <a:schemeClr val="tx1"/>
                </a:solidFill>
                <a:latin typeface="Arial MT"/>
                <a:cs typeface="Arial MT"/>
              </a:rPr>
              <a:t>Dipelajari</a:t>
            </a:r>
            <a:endParaRPr sz="28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767721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Penetapan</a:t>
            </a:r>
            <a:r>
              <a:rPr sz="2800" spc="-90" dirty="0"/>
              <a:t> </a:t>
            </a:r>
            <a:r>
              <a:rPr sz="2800" dirty="0"/>
              <a:t>Subyek</a:t>
            </a:r>
            <a:r>
              <a:rPr sz="2800" spc="-90" dirty="0"/>
              <a:t> </a:t>
            </a:r>
            <a:r>
              <a:rPr sz="2800" dirty="0"/>
              <a:t>Penelitian</a:t>
            </a:r>
            <a:r>
              <a:rPr sz="2800" spc="-100" dirty="0"/>
              <a:t> </a:t>
            </a:r>
            <a:r>
              <a:rPr sz="2800" dirty="0"/>
              <a:t>,</a:t>
            </a:r>
            <a:r>
              <a:rPr sz="2800" spc="-100" dirty="0"/>
              <a:t> </a:t>
            </a:r>
            <a:r>
              <a:rPr sz="2800" spc="-10" dirty="0"/>
              <a:t>Lanjutan………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019301"/>
            <a:ext cx="6464300" cy="50012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dirty="0">
                <a:latin typeface="Arial MT"/>
                <a:cs typeface="Arial MT"/>
              </a:rPr>
              <a:t>PROSEDUR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PENGAMBILAN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SAMPEL</a:t>
            </a:r>
            <a:r>
              <a:rPr sz="2400" spc="-14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lphaUcPeriod"/>
              <a:tabLst>
                <a:tab pos="622300" algn="l"/>
              </a:tabLst>
            </a:pPr>
            <a:r>
              <a:rPr sz="2400" dirty="0">
                <a:latin typeface="Arial MT"/>
                <a:cs typeface="Arial MT"/>
              </a:rPr>
              <a:t>Probability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3015" lvl="1" indent="-3359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263015" algn="l"/>
              </a:tabLst>
            </a:pPr>
            <a:r>
              <a:rPr sz="2400" dirty="0">
                <a:latin typeface="Arial MT"/>
                <a:cs typeface="Arial MT"/>
              </a:rPr>
              <a:t>Simple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lvl="1" indent="-335280">
              <a:lnSpc>
                <a:spcPct val="100000"/>
              </a:lnSpc>
              <a:buAutoNum type="arabicPeriod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Sistematik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lvl="1" indent="-335280">
              <a:lnSpc>
                <a:spcPct val="100000"/>
              </a:lnSpc>
              <a:buAutoNum type="arabicPeriod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Stratified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lvl="1" indent="-335280">
              <a:lnSpc>
                <a:spcPct val="100000"/>
              </a:lnSpc>
              <a:buAutoNum type="arabicPeriod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Cluster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lvl="1" indent="-335280">
              <a:lnSpc>
                <a:spcPct val="100000"/>
              </a:lnSpc>
              <a:buAutoNum type="arabicPeriod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Multistage</a:t>
            </a:r>
            <a:r>
              <a:rPr sz="2400" spc="-1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1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382270" indent="-369570">
              <a:lnSpc>
                <a:spcPct val="100000"/>
              </a:lnSpc>
              <a:spcBef>
                <a:spcPts val="575"/>
              </a:spcBef>
              <a:buAutoNum type="alphaUcPeriod"/>
              <a:tabLst>
                <a:tab pos="382270" algn="l"/>
              </a:tabLst>
            </a:pPr>
            <a:r>
              <a:rPr sz="2400" dirty="0">
                <a:latin typeface="Arial MT"/>
                <a:cs typeface="Arial MT"/>
              </a:rPr>
              <a:t>Non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Probability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927100" marR="5080" lvl="1" indent="-13970">
              <a:lnSpc>
                <a:spcPct val="100000"/>
              </a:lnSpc>
              <a:buAutoNum type="arabicPeriod"/>
              <a:tabLst>
                <a:tab pos="1179830" algn="l"/>
              </a:tabLst>
            </a:pPr>
            <a:r>
              <a:rPr sz="2400" spc="-10" dirty="0">
                <a:latin typeface="Arial MT"/>
                <a:cs typeface="Arial MT"/>
              </a:rPr>
              <a:t>	Convenience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atau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accidental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 </a:t>
            </a:r>
            <a:r>
              <a:rPr sz="2400" dirty="0">
                <a:latin typeface="Arial MT"/>
                <a:cs typeface="Arial MT"/>
              </a:rPr>
              <a:t>2.Purposive</a:t>
            </a:r>
            <a:r>
              <a:rPr sz="2400" spc="-13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181100" indent="-255904">
              <a:lnSpc>
                <a:spcPct val="100000"/>
              </a:lnSpc>
              <a:spcBef>
                <a:spcPts val="5"/>
              </a:spcBef>
              <a:buSzPct val="95833"/>
              <a:buAutoNum type="arabicPeriod" startAt="3"/>
              <a:tabLst>
                <a:tab pos="1181100" algn="l"/>
              </a:tabLst>
            </a:pPr>
            <a:r>
              <a:rPr sz="2400" dirty="0">
                <a:latin typeface="Arial MT"/>
                <a:cs typeface="Arial MT"/>
              </a:rPr>
              <a:t>Judgment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indent="-335280">
              <a:lnSpc>
                <a:spcPct val="100000"/>
              </a:lnSpc>
              <a:buSzPct val="95833"/>
              <a:buAutoNum type="arabicPeriod" startAt="3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Expert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262380" indent="-335280">
              <a:lnSpc>
                <a:spcPct val="100000"/>
              </a:lnSpc>
              <a:buSzPct val="95833"/>
              <a:buAutoNum type="arabicPeriod" startAt="3"/>
              <a:tabLst>
                <a:tab pos="1262380" algn="l"/>
              </a:tabLst>
            </a:pPr>
            <a:r>
              <a:rPr sz="2400" dirty="0">
                <a:latin typeface="Arial MT"/>
                <a:cs typeface="Arial MT"/>
              </a:rPr>
              <a:t>Quota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Sampling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dll.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496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PROBABILITY</a:t>
            </a:r>
            <a:r>
              <a:rPr sz="2800" spc="-110" dirty="0"/>
              <a:t> </a:t>
            </a:r>
            <a:r>
              <a:rPr sz="2800" spc="-10" dirty="0"/>
              <a:t>SAMPLING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168653"/>
            <a:ext cx="6039485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980" indent="-33528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47980" algn="l"/>
              </a:tabLst>
            </a:pPr>
            <a:r>
              <a:rPr sz="2400" dirty="0">
                <a:latin typeface="Arial MT"/>
                <a:cs typeface="Arial MT"/>
              </a:rPr>
              <a:t>Simpel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Random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Sampling</a:t>
            </a:r>
            <a:endParaRPr sz="2400">
              <a:latin typeface="Arial MT"/>
              <a:cs typeface="Arial MT"/>
            </a:endParaRPr>
          </a:p>
          <a:p>
            <a:pPr marL="1110615" lvl="1" indent="-183515">
              <a:lnSpc>
                <a:spcPct val="100000"/>
              </a:lnSpc>
              <a:buChar char="-"/>
              <a:tabLst>
                <a:tab pos="1110615" algn="l"/>
              </a:tabLst>
            </a:pPr>
            <a:r>
              <a:rPr sz="2400" dirty="0">
                <a:latin typeface="Arial MT"/>
                <a:cs typeface="Arial MT"/>
              </a:rPr>
              <a:t>Populasinya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dianggap</a:t>
            </a:r>
            <a:r>
              <a:rPr sz="2400" spc="-1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homogen</a:t>
            </a:r>
            <a:endParaRPr sz="2400">
              <a:latin typeface="Arial MT"/>
              <a:cs typeface="Arial MT"/>
            </a:endParaRPr>
          </a:p>
          <a:p>
            <a:pPr marL="1093470" lvl="1" indent="-166370">
              <a:lnSpc>
                <a:spcPct val="100000"/>
              </a:lnSpc>
              <a:buChar char="-"/>
              <a:tabLst>
                <a:tab pos="1093470" algn="l"/>
              </a:tabLst>
            </a:pPr>
            <a:r>
              <a:rPr sz="2400" dirty="0">
                <a:latin typeface="Arial MT"/>
                <a:cs typeface="Arial MT"/>
              </a:rPr>
              <a:t>Ada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daftar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list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unit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populasi</a:t>
            </a:r>
            <a:endParaRPr sz="2400">
              <a:latin typeface="Arial MT"/>
              <a:cs typeface="Arial MT"/>
            </a:endParaRPr>
          </a:p>
          <a:p>
            <a:pPr marL="1110615" lvl="1" indent="-183515">
              <a:lnSpc>
                <a:spcPct val="100000"/>
              </a:lnSpc>
              <a:buChar char="-"/>
              <a:tabLst>
                <a:tab pos="1110615" algn="l"/>
              </a:tabLst>
            </a:pPr>
            <a:r>
              <a:rPr sz="2400" dirty="0">
                <a:latin typeface="Arial MT"/>
                <a:cs typeface="Arial MT"/>
              </a:rPr>
              <a:t>Bisa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dengan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lotre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atau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table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random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Keuntungan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653415" indent="-183515">
              <a:lnSpc>
                <a:spcPct val="100000"/>
              </a:lnSpc>
              <a:spcBef>
                <a:spcPts val="5"/>
              </a:spcBef>
              <a:buChar char="-"/>
              <a:tabLst>
                <a:tab pos="653415" algn="l"/>
              </a:tabLst>
            </a:pPr>
            <a:r>
              <a:rPr sz="2400" spc="-10" dirty="0">
                <a:latin typeface="Arial MT"/>
                <a:cs typeface="Arial MT"/>
              </a:rPr>
              <a:t>mudah</a:t>
            </a:r>
            <a:endParaRPr sz="2400">
              <a:latin typeface="Arial MT"/>
              <a:cs typeface="Arial MT"/>
            </a:endParaRPr>
          </a:p>
          <a:p>
            <a:pPr marL="653415" indent="-183515">
              <a:lnSpc>
                <a:spcPct val="100000"/>
              </a:lnSpc>
              <a:buChar char="-"/>
              <a:tabLst>
                <a:tab pos="653415" algn="l"/>
              </a:tabLst>
            </a:pPr>
            <a:r>
              <a:rPr sz="2400" dirty="0">
                <a:latin typeface="Arial MT"/>
                <a:cs typeface="Arial MT"/>
              </a:rPr>
              <a:t>Estimator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populasi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unbias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6028" y="4095369"/>
            <a:ext cx="246189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Kerugian</a:t>
            </a:r>
            <a:r>
              <a:rPr sz="2400" u="sng" spc="-14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Dapat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menyebar</a:t>
            </a:r>
            <a:endParaRPr sz="2400">
              <a:latin typeface="Arial MT"/>
              <a:cs typeface="Arial MT"/>
            </a:endParaRPr>
          </a:p>
          <a:p>
            <a:pPr marL="9271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perlu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list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4827270"/>
            <a:ext cx="29552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jauh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atau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mengumpul </a:t>
            </a:r>
            <a:r>
              <a:rPr sz="2400" dirty="0">
                <a:latin typeface="Arial MT"/>
                <a:cs typeface="Arial MT"/>
              </a:rPr>
              <a:t>seluruh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populasi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1643</Words>
  <Application>Microsoft Office PowerPoint</Application>
  <PresentationFormat>On-screen Show (4:3)</PresentationFormat>
  <Paragraphs>470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Concourse</vt:lpstr>
      <vt:lpstr>POPULASI, SAMPLING DAN BESAR SAMPEL</vt:lpstr>
      <vt:lpstr>Alur Berpikir dalam Metodologi Research:</vt:lpstr>
      <vt:lpstr>PENETAPAN SUBYEK PENELITIAN </vt:lpstr>
      <vt:lpstr>A PENETAPAN POPULASI</vt:lpstr>
      <vt:lpstr>PowerPoint Presentation</vt:lpstr>
      <vt:lpstr>PowerPoint Presentation</vt:lpstr>
      <vt:lpstr>PowerPoint Presentation</vt:lpstr>
      <vt:lpstr>Penetapan Subyek Penelitian , Lanjutan………</vt:lpstr>
      <vt:lpstr>PROBABILITY SAMPLING</vt:lpstr>
      <vt:lpstr>PowerPoint Presentation</vt:lpstr>
      <vt:lpstr>Lanjutan …………….</vt:lpstr>
      <vt:lpstr>Lanjutan …………….</vt:lpstr>
      <vt:lpstr>NON PROBABILITY SAMPLING</vt:lpstr>
      <vt:lpstr>Lanjutan ……………</vt:lpstr>
      <vt:lpstr>PowerPoint Presentation</vt:lpstr>
      <vt:lpstr>Ketentuan Umum yg perlu diperhatikan :</vt:lpstr>
      <vt:lpstr>PENELITIAN OBSERVASIONAL</vt:lpstr>
      <vt:lpstr>- Data proporsi Untuk populasi infinit, rumus besar sampel adalah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Case-control Rumus besar sampel adalah :</vt:lpstr>
      <vt:lpstr>2. Uji Hipotesis</vt:lpstr>
      <vt:lpstr>PowerPoint Presentation</vt:lpstr>
      <vt:lpstr>PowerPoint Presentation</vt:lpstr>
      <vt:lpstr>PowerPoint Presentation</vt:lpstr>
      <vt:lpstr>PENELITIAN EKSPERIMENTAL</vt:lpstr>
      <vt:lpstr>PowerPoint Presentation</vt:lpstr>
      <vt:lpstr>Pengolahan Data</vt:lpstr>
      <vt:lpstr>PowerPoint Presentation</vt:lpstr>
      <vt:lpstr>Lanjutan ……………..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POPULASI, SAMPLING dan BESAR SAMPEL</dc:title>
  <dc:creator>Taufan Darmawan</dc:creator>
  <cp:lastModifiedBy>MINI PC 2</cp:lastModifiedBy>
  <cp:revision>5</cp:revision>
  <dcterms:created xsi:type="dcterms:W3CDTF">2025-12-01T07:21:31Z</dcterms:created>
  <dcterms:modified xsi:type="dcterms:W3CDTF">2025-12-01T07:51:58Z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2014-09-26T00:00:00Z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2025-12-01T00:00:00Z</vt:filetime>
  </property>
  <property fmtid="{D5CDD505-2E9C-101B-9397-08002B2CF9AE}" pid="5" name="Producer">
    <vt:lpwstr>Microsoft® Office PowerPoint® 2007</vt:lpwstr>
  </property>
</Properties>
</file>